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7" Type="http://schemas.openxmlformats.org/officeDocument/2006/relationships/slideLayout" Target="../slideLayouts/slideLayout1.xml"/><Relationship Id="rId8"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9" Type="http://schemas.openxmlformats.org/officeDocument/2006/relationships/slideLayout" Target="../slideLayouts/slideLayout1.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9" Type="http://schemas.openxmlformats.org/officeDocument/2006/relationships/slideLayout" Target="../slideLayouts/slideLayout1.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308729" y="2392323"/>
            <a:ext cx="4868942" cy="3444835"/>
          </a:xfrm>
          <a:prstGeom prst="rect">
            <a:avLst/>
          </a:prstGeom>
        </p:spPr>
      </p:pic>
      <p:sp>
        <p:nvSpPr>
          <p:cNvPr id="6" name="Text 1"/>
          <p:cNvSpPr/>
          <p:nvPr/>
        </p:nvSpPr>
        <p:spPr>
          <a:xfrm>
            <a:off x="6350437" y="1135261"/>
            <a:ext cx="7415927" cy="2903934"/>
          </a:xfrm>
          <a:prstGeom prst="rect">
            <a:avLst/>
          </a:prstGeom>
          <a:noFill/>
          <a:ln/>
        </p:spPr>
        <p:txBody>
          <a:bodyPr wrap="square" rtlCol="0" anchor="t"/>
          <a:lstStyle/>
          <a:p>
            <a:pPr indent="0" marL="0">
              <a:lnSpc>
                <a:spcPts val="7621"/>
              </a:lnSpc>
              <a:buNone/>
            </a:pPr>
            <a:r>
              <a:rPr lang="en-US" sz="6097" dirty="0">
                <a:solidFill>
                  <a:srgbClr val="F5F0F0"/>
                </a:solidFill>
                <a:latin typeface="adonis-web" pitchFamily="34" charset="0"/>
                <a:ea typeface="adonis-web" pitchFamily="34" charset="-122"/>
                <a:cs typeface="adonis-web" pitchFamily="34" charset="-120"/>
              </a:rPr>
              <a:t>Enhancing Banking Efficiency with Generative AI</a:t>
            </a:r>
            <a:endParaRPr lang="en-US" sz="6097" dirty="0"/>
          </a:p>
        </p:txBody>
      </p:sp>
      <p:sp>
        <p:nvSpPr>
          <p:cNvPr id="7" name="Text 2"/>
          <p:cNvSpPr/>
          <p:nvPr/>
        </p:nvSpPr>
        <p:spPr>
          <a:xfrm>
            <a:off x="6350437" y="4409480"/>
            <a:ext cx="7415927" cy="1975247"/>
          </a:xfrm>
          <a:prstGeom prst="rect">
            <a:avLst/>
          </a:prstGeom>
          <a:noFill/>
          <a:ln/>
        </p:spPr>
        <p:txBody>
          <a:bodyPr wrap="square" rtlCol="0" anchor="t"/>
          <a:lstStyle/>
          <a:p>
            <a:pPr indent="0" marL="0">
              <a:lnSpc>
                <a:spcPts val="3110"/>
              </a:lnSpc>
              <a:buNone/>
            </a:pPr>
            <a:r>
              <a:rPr lang="en-US" sz="1944" dirty="0">
                <a:solidFill>
                  <a:srgbClr val="E2E6E9"/>
                </a:solidFill>
                <a:latin typeface="adonis-web" pitchFamily="34" charset="0"/>
                <a:ea typeface="adonis-web" pitchFamily="34" charset="-122"/>
                <a:cs typeface="adonis-web" pitchFamily="34" charset="-120"/>
              </a:rPr>
              <a:t> Generative AI is revolutionizing the banking industry, empowering financial institutions to streamline operations and enhance customer experiences. This presentation explores how banks can leverage this transformative technology to optimize workflows and boost overall efficiency.</a:t>
            </a:r>
            <a:endParaRPr lang="en-US" sz="1944" dirty="0"/>
          </a:p>
        </p:txBody>
      </p:sp>
      <p:sp>
        <p:nvSpPr>
          <p:cNvPr id="8" name="Shape 3"/>
          <p:cNvSpPr/>
          <p:nvPr/>
        </p:nvSpPr>
        <p:spPr>
          <a:xfrm>
            <a:off x="6350437" y="6680835"/>
            <a:ext cx="394930" cy="394930"/>
          </a:xfrm>
          <a:prstGeom prst="roundRect">
            <a:avLst>
              <a:gd name="adj" fmla="val 23151155"/>
            </a:avLst>
          </a:prstGeom>
          <a:noFill/>
          <a:ln w="7620">
            <a:solidFill>
              <a:srgbClr val="FFFFFF"/>
            </a:solidFill>
            <a:prstDash val="solid"/>
          </a:ln>
        </p:spPr>
      </p:sp>
      <p:pic>
        <p:nvPicPr>
          <p:cNvPr id="9" name="Image 3" descr="preencoded.png">    </p:cNvPr>
          <p:cNvPicPr>
            <a:picLocks noChangeAspect="1"/>
          </p:cNvPicPr>
          <p:nvPr/>
        </p:nvPicPr>
        <p:blipFill>
          <a:blip r:embed="rId4"/>
          <a:stretch>
            <a:fillRect/>
          </a:stretch>
        </p:blipFill>
        <p:spPr>
          <a:xfrm>
            <a:off x="6358057" y="6688455"/>
            <a:ext cx="379690" cy="379690"/>
          </a:xfrm>
          <a:prstGeom prst="rect">
            <a:avLst/>
          </a:prstGeom>
        </p:spPr>
      </p:pic>
      <p:sp>
        <p:nvSpPr>
          <p:cNvPr id="10" name="Text 4"/>
          <p:cNvSpPr/>
          <p:nvPr/>
        </p:nvSpPr>
        <p:spPr>
          <a:xfrm>
            <a:off x="6868716" y="6662380"/>
            <a:ext cx="2995136" cy="431959"/>
          </a:xfrm>
          <a:prstGeom prst="rect">
            <a:avLst/>
          </a:prstGeom>
          <a:noFill/>
          <a:ln/>
        </p:spPr>
        <p:txBody>
          <a:bodyPr wrap="none" rtlCol="0" anchor="t"/>
          <a:lstStyle/>
          <a:p>
            <a:pPr algn="l" indent="0" marL="0">
              <a:lnSpc>
                <a:spcPts val="3402"/>
              </a:lnSpc>
              <a:buNone/>
            </a:pPr>
            <a:r>
              <a:rPr lang="en-US" sz="2430" b="1" dirty="0">
                <a:solidFill>
                  <a:srgbClr val="E2E6E9"/>
                </a:solidFill>
                <a:latin typeface="adonis-web" pitchFamily="34" charset="0"/>
                <a:ea typeface="adonis-web" pitchFamily="34" charset="-122"/>
                <a:cs typeface="adonis-web" pitchFamily="34" charset="-120"/>
              </a:rPr>
              <a:t>by GOUTHAM NAYAK</a:t>
            </a:r>
            <a:endParaRPr lang="en-US" sz="2430" dirty="0"/>
          </a:p>
        </p:txBody>
      </p:sp>
      <p:pic>
        <p:nvPicPr>
          <p:cNvPr id="11"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81464" y="2418278"/>
            <a:ext cx="4923353" cy="3393043"/>
          </a:xfrm>
          <a:prstGeom prst="rect">
            <a:avLst/>
          </a:prstGeom>
        </p:spPr>
      </p:pic>
      <p:sp>
        <p:nvSpPr>
          <p:cNvPr id="6" name="Text 1"/>
          <p:cNvSpPr/>
          <p:nvPr/>
        </p:nvSpPr>
        <p:spPr>
          <a:xfrm>
            <a:off x="6274594" y="938451"/>
            <a:ext cx="7567612" cy="1279446"/>
          </a:xfrm>
          <a:prstGeom prst="rect">
            <a:avLst/>
          </a:prstGeom>
          <a:noFill/>
          <a:ln/>
        </p:spPr>
        <p:txBody>
          <a:bodyPr wrap="square" rtlCol="0" anchor="t"/>
          <a:lstStyle/>
          <a:p>
            <a:pPr indent="0" marL="0">
              <a:lnSpc>
                <a:spcPts val="5038"/>
              </a:lnSpc>
              <a:buNone/>
            </a:pPr>
            <a:r>
              <a:rPr lang="en-US" sz="4030" dirty="0">
                <a:solidFill>
                  <a:srgbClr val="F5F0F0"/>
                </a:solidFill>
                <a:latin typeface="adonis-web" pitchFamily="34" charset="0"/>
                <a:ea typeface="adonis-web" pitchFamily="34" charset="-122"/>
                <a:cs typeface="adonis-web" pitchFamily="34" charset="-120"/>
              </a:rPr>
              <a:t>The Challenge: Improving Operational Efficiency in Banking</a:t>
            </a:r>
            <a:endParaRPr lang="en-US" sz="4030" dirty="0"/>
          </a:p>
        </p:txBody>
      </p:sp>
      <p:sp>
        <p:nvSpPr>
          <p:cNvPr id="7" name="Shape 2"/>
          <p:cNvSpPr/>
          <p:nvPr/>
        </p:nvSpPr>
        <p:spPr>
          <a:xfrm>
            <a:off x="6274594" y="2808923"/>
            <a:ext cx="506611" cy="506611"/>
          </a:xfrm>
          <a:prstGeom prst="roundRect">
            <a:avLst>
              <a:gd name="adj" fmla="val 20004"/>
            </a:avLst>
          </a:prstGeom>
          <a:solidFill>
            <a:srgbClr val="003180"/>
          </a:solidFill>
          <a:ln w="7620">
            <a:solidFill>
              <a:srgbClr val="194A99"/>
            </a:solidFill>
            <a:prstDash val="solid"/>
          </a:ln>
        </p:spPr>
      </p:sp>
      <p:sp>
        <p:nvSpPr>
          <p:cNvPr id="8" name="Text 3"/>
          <p:cNvSpPr/>
          <p:nvPr/>
        </p:nvSpPr>
        <p:spPr>
          <a:xfrm>
            <a:off x="6444020" y="2908697"/>
            <a:ext cx="167759" cy="307062"/>
          </a:xfrm>
          <a:prstGeom prst="rect">
            <a:avLst/>
          </a:prstGeom>
          <a:noFill/>
          <a:ln/>
        </p:spPr>
        <p:txBody>
          <a:bodyPr wrap="none" rtlCol="0" anchor="t"/>
          <a:lstStyle/>
          <a:p>
            <a:pPr algn="ctr" indent="0" marL="0">
              <a:lnSpc>
                <a:spcPts val="2418"/>
              </a:lnSpc>
              <a:buNone/>
            </a:pPr>
            <a:r>
              <a:rPr lang="en-US" sz="2418" dirty="0">
                <a:solidFill>
                  <a:srgbClr val="E2E6E9"/>
                </a:solidFill>
                <a:latin typeface="adonis-web" pitchFamily="34" charset="0"/>
                <a:ea typeface="adonis-web" pitchFamily="34" charset="-122"/>
                <a:cs typeface="adonis-web" pitchFamily="34" charset="-120"/>
              </a:rPr>
              <a:t>1</a:t>
            </a:r>
            <a:endParaRPr lang="en-US" sz="2418" dirty="0"/>
          </a:p>
        </p:txBody>
      </p:sp>
      <p:sp>
        <p:nvSpPr>
          <p:cNvPr id="9" name="Text 4"/>
          <p:cNvSpPr/>
          <p:nvPr/>
        </p:nvSpPr>
        <p:spPr>
          <a:xfrm>
            <a:off x="7006352" y="2808923"/>
            <a:ext cx="3062049" cy="319802"/>
          </a:xfrm>
          <a:prstGeom prst="rect">
            <a:avLst/>
          </a:prstGeom>
          <a:noFill/>
          <a:ln/>
        </p:spPr>
        <p:txBody>
          <a:bodyPr wrap="none" rtlCol="0" anchor="t"/>
          <a:lstStyle/>
          <a:p>
            <a:pPr indent="0" marL="0">
              <a:lnSpc>
                <a:spcPts val="2519"/>
              </a:lnSpc>
              <a:buNone/>
            </a:pPr>
            <a:r>
              <a:rPr lang="en-US" sz="2015" dirty="0">
                <a:solidFill>
                  <a:srgbClr val="E2E6E9"/>
                </a:solidFill>
                <a:latin typeface="adonis-web" pitchFamily="34" charset="0"/>
                <a:ea typeface="adonis-web" pitchFamily="34" charset="-122"/>
                <a:cs typeface="adonis-web" pitchFamily="34" charset="-120"/>
              </a:rPr>
              <a:t>Automating Repetitive Tasks</a:t>
            </a:r>
            <a:endParaRPr lang="en-US" sz="2015" dirty="0"/>
          </a:p>
        </p:txBody>
      </p:sp>
      <p:sp>
        <p:nvSpPr>
          <p:cNvPr id="10" name="Text 5"/>
          <p:cNvSpPr/>
          <p:nvPr/>
        </p:nvSpPr>
        <p:spPr>
          <a:xfrm>
            <a:off x="7006352" y="3263741"/>
            <a:ext cx="6835854" cy="720328"/>
          </a:xfrm>
          <a:prstGeom prst="rect">
            <a:avLst/>
          </a:prstGeom>
          <a:noFill/>
          <a:ln/>
        </p:spPr>
        <p:txBody>
          <a:bodyPr wrap="square" rtlCol="0" anchor="t"/>
          <a:lstStyle/>
          <a:p>
            <a:pPr indent="0" marL="0">
              <a:lnSpc>
                <a:spcPts val="2837"/>
              </a:lnSpc>
              <a:buNone/>
            </a:pPr>
            <a:r>
              <a:rPr lang="en-US" sz="1773" dirty="0">
                <a:solidFill>
                  <a:srgbClr val="E2E6E9"/>
                </a:solidFill>
                <a:latin typeface="adonis-web" pitchFamily="34" charset="0"/>
                <a:ea typeface="adonis-web" pitchFamily="34" charset="-122"/>
                <a:cs typeface="adonis-web" pitchFamily="34" charset="-120"/>
              </a:rPr>
              <a:t>Banks face the challenge of streamlining manual, time-consuming processes to free up employee time and resources.</a:t>
            </a:r>
            <a:endParaRPr lang="en-US" sz="1773" dirty="0"/>
          </a:p>
        </p:txBody>
      </p:sp>
      <p:sp>
        <p:nvSpPr>
          <p:cNvPr id="11" name="Shape 6"/>
          <p:cNvSpPr/>
          <p:nvPr/>
        </p:nvSpPr>
        <p:spPr>
          <a:xfrm>
            <a:off x="6274594" y="4462463"/>
            <a:ext cx="506611" cy="506611"/>
          </a:xfrm>
          <a:prstGeom prst="roundRect">
            <a:avLst>
              <a:gd name="adj" fmla="val 20004"/>
            </a:avLst>
          </a:prstGeom>
          <a:solidFill>
            <a:srgbClr val="003180"/>
          </a:solidFill>
          <a:ln w="7620">
            <a:solidFill>
              <a:srgbClr val="194A99"/>
            </a:solidFill>
            <a:prstDash val="solid"/>
          </a:ln>
        </p:spPr>
      </p:sp>
      <p:sp>
        <p:nvSpPr>
          <p:cNvPr id="12" name="Text 7"/>
          <p:cNvSpPr/>
          <p:nvPr/>
        </p:nvSpPr>
        <p:spPr>
          <a:xfrm>
            <a:off x="6444020" y="4562237"/>
            <a:ext cx="167759" cy="307062"/>
          </a:xfrm>
          <a:prstGeom prst="rect">
            <a:avLst/>
          </a:prstGeom>
          <a:noFill/>
          <a:ln/>
        </p:spPr>
        <p:txBody>
          <a:bodyPr wrap="none" rtlCol="0" anchor="t"/>
          <a:lstStyle/>
          <a:p>
            <a:pPr algn="ctr" indent="0" marL="0">
              <a:lnSpc>
                <a:spcPts val="2418"/>
              </a:lnSpc>
              <a:buNone/>
            </a:pPr>
            <a:r>
              <a:rPr lang="en-US" sz="2418" dirty="0">
                <a:solidFill>
                  <a:srgbClr val="E2E6E9"/>
                </a:solidFill>
                <a:latin typeface="adonis-web" pitchFamily="34" charset="0"/>
                <a:ea typeface="adonis-web" pitchFamily="34" charset="-122"/>
                <a:cs typeface="adonis-web" pitchFamily="34" charset="-120"/>
              </a:rPr>
              <a:t>2</a:t>
            </a:r>
            <a:endParaRPr lang="en-US" sz="2418" dirty="0"/>
          </a:p>
        </p:txBody>
      </p:sp>
      <p:sp>
        <p:nvSpPr>
          <p:cNvPr id="13" name="Text 8"/>
          <p:cNvSpPr/>
          <p:nvPr/>
        </p:nvSpPr>
        <p:spPr>
          <a:xfrm>
            <a:off x="7006352" y="4462463"/>
            <a:ext cx="2559010" cy="319802"/>
          </a:xfrm>
          <a:prstGeom prst="rect">
            <a:avLst/>
          </a:prstGeom>
          <a:noFill/>
          <a:ln/>
        </p:spPr>
        <p:txBody>
          <a:bodyPr wrap="none" rtlCol="0" anchor="t"/>
          <a:lstStyle/>
          <a:p>
            <a:pPr indent="0" marL="0">
              <a:lnSpc>
                <a:spcPts val="2519"/>
              </a:lnSpc>
              <a:buNone/>
            </a:pPr>
            <a:r>
              <a:rPr lang="en-US" sz="2015" dirty="0">
                <a:solidFill>
                  <a:srgbClr val="E2E6E9"/>
                </a:solidFill>
                <a:latin typeface="adonis-web" pitchFamily="34" charset="0"/>
                <a:ea typeface="adonis-web" pitchFamily="34" charset="-122"/>
                <a:cs typeface="adonis-web" pitchFamily="34" charset="-120"/>
              </a:rPr>
              <a:t>Optimizing Workflows</a:t>
            </a:r>
            <a:endParaRPr lang="en-US" sz="2015" dirty="0"/>
          </a:p>
        </p:txBody>
      </p:sp>
      <p:sp>
        <p:nvSpPr>
          <p:cNvPr id="14" name="Text 9"/>
          <p:cNvSpPr/>
          <p:nvPr/>
        </p:nvSpPr>
        <p:spPr>
          <a:xfrm>
            <a:off x="7006352" y="4917281"/>
            <a:ext cx="6835854" cy="720328"/>
          </a:xfrm>
          <a:prstGeom prst="rect">
            <a:avLst/>
          </a:prstGeom>
          <a:noFill/>
          <a:ln/>
        </p:spPr>
        <p:txBody>
          <a:bodyPr wrap="square" rtlCol="0" anchor="t"/>
          <a:lstStyle/>
          <a:p>
            <a:pPr indent="0" marL="0">
              <a:lnSpc>
                <a:spcPts val="2837"/>
              </a:lnSpc>
              <a:buNone/>
            </a:pPr>
            <a:r>
              <a:rPr lang="en-US" sz="1773" dirty="0">
                <a:solidFill>
                  <a:srgbClr val="E2E6E9"/>
                </a:solidFill>
                <a:latin typeface="adonis-web" pitchFamily="34" charset="0"/>
                <a:ea typeface="adonis-web" pitchFamily="34" charset="-122"/>
                <a:cs typeface="adonis-web" pitchFamily="34" charset="-120"/>
              </a:rPr>
              <a:t>Identifying and addressing inefficiencies in banking workflows can lead to significant productivity gains.</a:t>
            </a:r>
            <a:endParaRPr lang="en-US" sz="1773" dirty="0"/>
          </a:p>
        </p:txBody>
      </p:sp>
      <p:sp>
        <p:nvSpPr>
          <p:cNvPr id="15" name="Shape 10"/>
          <p:cNvSpPr/>
          <p:nvPr/>
        </p:nvSpPr>
        <p:spPr>
          <a:xfrm>
            <a:off x="6274594" y="6116003"/>
            <a:ext cx="506611" cy="506611"/>
          </a:xfrm>
          <a:prstGeom prst="roundRect">
            <a:avLst>
              <a:gd name="adj" fmla="val 20004"/>
            </a:avLst>
          </a:prstGeom>
          <a:solidFill>
            <a:srgbClr val="003180"/>
          </a:solidFill>
          <a:ln w="7620">
            <a:solidFill>
              <a:srgbClr val="194A99"/>
            </a:solidFill>
            <a:prstDash val="solid"/>
          </a:ln>
        </p:spPr>
      </p:sp>
      <p:sp>
        <p:nvSpPr>
          <p:cNvPr id="16" name="Text 11"/>
          <p:cNvSpPr/>
          <p:nvPr/>
        </p:nvSpPr>
        <p:spPr>
          <a:xfrm>
            <a:off x="6444020" y="6215777"/>
            <a:ext cx="167759" cy="307062"/>
          </a:xfrm>
          <a:prstGeom prst="rect">
            <a:avLst/>
          </a:prstGeom>
          <a:noFill/>
          <a:ln/>
        </p:spPr>
        <p:txBody>
          <a:bodyPr wrap="none" rtlCol="0" anchor="t"/>
          <a:lstStyle/>
          <a:p>
            <a:pPr algn="ctr" indent="0" marL="0">
              <a:lnSpc>
                <a:spcPts val="2418"/>
              </a:lnSpc>
              <a:buNone/>
            </a:pPr>
            <a:r>
              <a:rPr lang="en-US" sz="2418" dirty="0">
                <a:solidFill>
                  <a:srgbClr val="E2E6E9"/>
                </a:solidFill>
                <a:latin typeface="adonis-web" pitchFamily="34" charset="0"/>
                <a:ea typeface="adonis-web" pitchFamily="34" charset="-122"/>
                <a:cs typeface="adonis-web" pitchFamily="34" charset="-120"/>
              </a:rPr>
              <a:t>3</a:t>
            </a:r>
            <a:endParaRPr lang="en-US" sz="2418" dirty="0"/>
          </a:p>
        </p:txBody>
      </p:sp>
      <p:sp>
        <p:nvSpPr>
          <p:cNvPr id="17" name="Text 12"/>
          <p:cNvSpPr/>
          <p:nvPr/>
        </p:nvSpPr>
        <p:spPr>
          <a:xfrm>
            <a:off x="7006352" y="6116003"/>
            <a:ext cx="3459837" cy="319802"/>
          </a:xfrm>
          <a:prstGeom prst="rect">
            <a:avLst/>
          </a:prstGeom>
          <a:noFill/>
          <a:ln/>
        </p:spPr>
        <p:txBody>
          <a:bodyPr wrap="none" rtlCol="0" anchor="t"/>
          <a:lstStyle/>
          <a:p>
            <a:pPr indent="0" marL="0">
              <a:lnSpc>
                <a:spcPts val="2519"/>
              </a:lnSpc>
              <a:buNone/>
            </a:pPr>
            <a:r>
              <a:rPr lang="en-US" sz="2015" dirty="0">
                <a:solidFill>
                  <a:srgbClr val="E2E6E9"/>
                </a:solidFill>
                <a:latin typeface="adonis-web" pitchFamily="34" charset="0"/>
                <a:ea typeface="adonis-web" pitchFamily="34" charset="-122"/>
                <a:cs typeface="adonis-web" pitchFamily="34" charset="-120"/>
              </a:rPr>
              <a:t>Enhancing Customer Experience</a:t>
            </a:r>
            <a:endParaRPr lang="en-US" sz="2015" dirty="0"/>
          </a:p>
        </p:txBody>
      </p:sp>
      <p:sp>
        <p:nvSpPr>
          <p:cNvPr id="18" name="Text 13"/>
          <p:cNvSpPr/>
          <p:nvPr/>
        </p:nvSpPr>
        <p:spPr>
          <a:xfrm>
            <a:off x="7006352" y="6570821"/>
            <a:ext cx="6835854" cy="720328"/>
          </a:xfrm>
          <a:prstGeom prst="rect">
            <a:avLst/>
          </a:prstGeom>
          <a:noFill/>
          <a:ln/>
        </p:spPr>
        <p:txBody>
          <a:bodyPr wrap="square" rtlCol="0" anchor="t"/>
          <a:lstStyle/>
          <a:p>
            <a:pPr indent="0" marL="0">
              <a:lnSpc>
                <a:spcPts val="2837"/>
              </a:lnSpc>
              <a:buNone/>
            </a:pPr>
            <a:r>
              <a:rPr lang="en-US" sz="1773" dirty="0">
                <a:solidFill>
                  <a:srgbClr val="E2E6E9"/>
                </a:solidFill>
                <a:latin typeface="adonis-web" pitchFamily="34" charset="0"/>
                <a:ea typeface="adonis-web" pitchFamily="34" charset="-122"/>
                <a:cs typeface="adonis-web" pitchFamily="34" charset="-120"/>
              </a:rPr>
              <a:t>Improving operational efficiency enables banks to provide faster, more personalized service to their customers.</a:t>
            </a:r>
            <a:endParaRPr lang="en-US" sz="1773" dirty="0"/>
          </a:p>
        </p:txBody>
      </p:sp>
      <p:pic>
        <p:nvPicPr>
          <p:cNvPr id="1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185029" y="2058114"/>
            <a:ext cx="10365462" cy="701397"/>
          </a:xfrm>
          <a:prstGeom prst="rect">
            <a:avLst/>
          </a:prstGeom>
          <a:noFill/>
          <a:ln/>
        </p:spPr>
        <p:txBody>
          <a:bodyPr wrap="none" rtlCol="0" anchor="t"/>
          <a:lstStyle/>
          <a:p>
            <a:pPr indent="0" marL="0">
              <a:lnSpc>
                <a:spcPts val="5523"/>
              </a:lnSpc>
              <a:buNone/>
            </a:pPr>
            <a:r>
              <a:rPr lang="en-US" sz="4418" dirty="0">
                <a:solidFill>
                  <a:srgbClr val="F5F0F0"/>
                </a:solidFill>
                <a:latin typeface="adonis-web" pitchFamily="34" charset="0"/>
                <a:ea typeface="adonis-web" pitchFamily="34" charset="-122"/>
                <a:cs typeface="adonis-web" pitchFamily="34" charset="-120"/>
              </a:rPr>
              <a:t>Generative AI: A Transformative Technology</a:t>
            </a:r>
            <a:endParaRPr lang="en-US" sz="4418" dirty="0"/>
          </a:p>
        </p:txBody>
      </p:sp>
      <p:sp>
        <p:nvSpPr>
          <p:cNvPr id="5" name="Text 2"/>
          <p:cNvSpPr/>
          <p:nvPr/>
        </p:nvSpPr>
        <p:spPr>
          <a:xfrm>
            <a:off x="1185029" y="3376613"/>
            <a:ext cx="3411022" cy="350639"/>
          </a:xfrm>
          <a:prstGeom prst="rect">
            <a:avLst/>
          </a:prstGeom>
          <a:noFill/>
          <a:ln/>
        </p:spPr>
        <p:txBody>
          <a:bodyPr wrap="none" rtlCol="0" anchor="t"/>
          <a:lstStyle/>
          <a:p>
            <a:pPr indent="0" marL="0">
              <a:lnSpc>
                <a:spcPts val="2761"/>
              </a:lnSpc>
              <a:buNone/>
            </a:pPr>
            <a:r>
              <a:rPr lang="en-US" sz="2209" dirty="0">
                <a:solidFill>
                  <a:srgbClr val="F5F0F0"/>
                </a:solidFill>
                <a:latin typeface="adonis-web" pitchFamily="34" charset="0"/>
                <a:ea typeface="adonis-web" pitchFamily="34" charset="-122"/>
                <a:cs typeface="adonis-web" pitchFamily="34" charset="-120"/>
              </a:rPr>
              <a:t>Natural Language Processing</a:t>
            </a:r>
            <a:endParaRPr lang="en-US" sz="2209" dirty="0"/>
          </a:p>
        </p:txBody>
      </p:sp>
      <p:sp>
        <p:nvSpPr>
          <p:cNvPr id="6" name="Text 3"/>
          <p:cNvSpPr/>
          <p:nvPr/>
        </p:nvSpPr>
        <p:spPr>
          <a:xfrm>
            <a:off x="1185029" y="3974068"/>
            <a:ext cx="3684746" cy="1975247"/>
          </a:xfrm>
          <a:prstGeom prst="rect">
            <a:avLst/>
          </a:prstGeom>
          <a:noFill/>
          <a:ln/>
        </p:spPr>
        <p:txBody>
          <a:bodyPr wrap="square" rtlCol="0" anchor="t"/>
          <a:lstStyle/>
          <a:p>
            <a:pPr indent="0" marL="0">
              <a:lnSpc>
                <a:spcPts val="3110"/>
              </a:lnSpc>
              <a:buNone/>
            </a:pPr>
            <a:r>
              <a:rPr lang="en-US" sz="1944" dirty="0">
                <a:solidFill>
                  <a:srgbClr val="E2E6E9"/>
                </a:solidFill>
                <a:latin typeface="adonis-web" pitchFamily="34" charset="0"/>
                <a:ea typeface="adonis-web" pitchFamily="34" charset="-122"/>
                <a:cs typeface="adonis-web" pitchFamily="34" charset="-120"/>
              </a:rPr>
              <a:t>Generative AI excels at processing and generating human-like text, enabling intelligent automation of tasks such as customer support and document creation.</a:t>
            </a:r>
            <a:endParaRPr lang="en-US" sz="1944" dirty="0"/>
          </a:p>
        </p:txBody>
      </p:sp>
      <p:sp>
        <p:nvSpPr>
          <p:cNvPr id="7" name="Text 4"/>
          <p:cNvSpPr/>
          <p:nvPr/>
        </p:nvSpPr>
        <p:spPr>
          <a:xfrm>
            <a:off x="5479613" y="3376613"/>
            <a:ext cx="2805470" cy="350639"/>
          </a:xfrm>
          <a:prstGeom prst="rect">
            <a:avLst/>
          </a:prstGeom>
          <a:noFill/>
          <a:ln/>
        </p:spPr>
        <p:txBody>
          <a:bodyPr wrap="none" rtlCol="0" anchor="t"/>
          <a:lstStyle/>
          <a:p>
            <a:pPr indent="0" marL="0">
              <a:lnSpc>
                <a:spcPts val="2761"/>
              </a:lnSpc>
              <a:buNone/>
            </a:pPr>
            <a:r>
              <a:rPr lang="en-US" sz="2209" dirty="0">
                <a:solidFill>
                  <a:srgbClr val="F5F0F0"/>
                </a:solidFill>
                <a:latin typeface="adonis-web" pitchFamily="34" charset="0"/>
                <a:ea typeface="adonis-web" pitchFamily="34" charset="-122"/>
                <a:cs typeface="adonis-web" pitchFamily="34" charset="-120"/>
              </a:rPr>
              <a:t>Computer Vision</a:t>
            </a:r>
            <a:endParaRPr lang="en-US" sz="2209" dirty="0"/>
          </a:p>
        </p:txBody>
      </p:sp>
      <p:sp>
        <p:nvSpPr>
          <p:cNvPr id="8" name="Text 5"/>
          <p:cNvSpPr/>
          <p:nvPr/>
        </p:nvSpPr>
        <p:spPr>
          <a:xfrm>
            <a:off x="5479613" y="3974068"/>
            <a:ext cx="3684746" cy="1975247"/>
          </a:xfrm>
          <a:prstGeom prst="rect">
            <a:avLst/>
          </a:prstGeom>
          <a:noFill/>
          <a:ln/>
        </p:spPr>
        <p:txBody>
          <a:bodyPr wrap="square" rtlCol="0" anchor="t"/>
          <a:lstStyle/>
          <a:p>
            <a:pPr indent="0" marL="0">
              <a:lnSpc>
                <a:spcPts val="3110"/>
              </a:lnSpc>
              <a:buNone/>
            </a:pPr>
            <a:r>
              <a:rPr lang="en-US" sz="1944" dirty="0">
                <a:solidFill>
                  <a:srgbClr val="E2E6E9"/>
                </a:solidFill>
                <a:latin typeface="adonis-web" pitchFamily="34" charset="0"/>
                <a:ea typeface="adonis-web" pitchFamily="34" charset="-122"/>
                <a:cs typeface="adonis-web" pitchFamily="34" charset="-120"/>
              </a:rPr>
              <a:t>Generative AI can analyze and generate images, revolutionizing visual-based processes like fraud detection and document processing.</a:t>
            </a:r>
            <a:endParaRPr lang="en-US" sz="1944" dirty="0"/>
          </a:p>
        </p:txBody>
      </p:sp>
      <p:sp>
        <p:nvSpPr>
          <p:cNvPr id="9" name="Text 6"/>
          <p:cNvSpPr/>
          <p:nvPr/>
        </p:nvSpPr>
        <p:spPr>
          <a:xfrm>
            <a:off x="9774198" y="3376613"/>
            <a:ext cx="2805470" cy="350639"/>
          </a:xfrm>
          <a:prstGeom prst="rect">
            <a:avLst/>
          </a:prstGeom>
          <a:noFill/>
          <a:ln/>
        </p:spPr>
        <p:txBody>
          <a:bodyPr wrap="none" rtlCol="0" anchor="t"/>
          <a:lstStyle/>
          <a:p>
            <a:pPr indent="0" marL="0">
              <a:lnSpc>
                <a:spcPts val="2761"/>
              </a:lnSpc>
              <a:buNone/>
            </a:pPr>
            <a:r>
              <a:rPr lang="en-US" sz="2209" dirty="0">
                <a:solidFill>
                  <a:srgbClr val="F5F0F0"/>
                </a:solidFill>
                <a:latin typeface="adonis-web" pitchFamily="34" charset="0"/>
                <a:ea typeface="adonis-web" pitchFamily="34" charset="-122"/>
                <a:cs typeface="adonis-web" pitchFamily="34" charset="-120"/>
              </a:rPr>
              <a:t>Process Optimization</a:t>
            </a:r>
            <a:endParaRPr lang="en-US" sz="2209" dirty="0"/>
          </a:p>
        </p:txBody>
      </p:sp>
      <p:sp>
        <p:nvSpPr>
          <p:cNvPr id="10" name="Text 7"/>
          <p:cNvSpPr/>
          <p:nvPr/>
        </p:nvSpPr>
        <p:spPr>
          <a:xfrm>
            <a:off x="9774198" y="3974068"/>
            <a:ext cx="3684746" cy="1580198"/>
          </a:xfrm>
          <a:prstGeom prst="rect">
            <a:avLst/>
          </a:prstGeom>
          <a:noFill/>
          <a:ln/>
        </p:spPr>
        <p:txBody>
          <a:bodyPr wrap="square" rtlCol="0" anchor="t"/>
          <a:lstStyle/>
          <a:p>
            <a:pPr indent="0" marL="0">
              <a:lnSpc>
                <a:spcPts val="3110"/>
              </a:lnSpc>
              <a:buNone/>
            </a:pPr>
            <a:r>
              <a:rPr lang="en-US" sz="1944" dirty="0">
                <a:solidFill>
                  <a:srgbClr val="E2E6E9"/>
                </a:solidFill>
                <a:latin typeface="adonis-web" pitchFamily="34" charset="0"/>
                <a:ea typeface="adonis-web" pitchFamily="34" charset="-122"/>
                <a:cs typeface="adonis-web" pitchFamily="34" charset="-120"/>
              </a:rPr>
              <a:t>By identifying patterns and optimizing workflows, generative AI can streamline banking operations and enhance overall efficiency.</a:t>
            </a:r>
            <a:endParaRPr lang="en-US" sz="1944"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50150" y="2450663"/>
            <a:ext cx="4986099" cy="3328273"/>
          </a:xfrm>
          <a:prstGeom prst="rect">
            <a:avLst/>
          </a:prstGeom>
        </p:spPr>
      </p:pic>
      <p:sp>
        <p:nvSpPr>
          <p:cNvPr id="6" name="Text 1"/>
          <p:cNvSpPr/>
          <p:nvPr/>
        </p:nvSpPr>
        <p:spPr>
          <a:xfrm>
            <a:off x="6186488" y="1030248"/>
            <a:ext cx="7743825" cy="1136333"/>
          </a:xfrm>
          <a:prstGeom prst="rect">
            <a:avLst/>
          </a:prstGeom>
          <a:noFill/>
          <a:ln/>
        </p:spPr>
        <p:txBody>
          <a:bodyPr wrap="square" rtlCol="0" anchor="t"/>
          <a:lstStyle/>
          <a:p>
            <a:pPr indent="0" marL="0">
              <a:lnSpc>
                <a:spcPts val="4475"/>
              </a:lnSpc>
              <a:buNone/>
            </a:pPr>
            <a:r>
              <a:rPr lang="en-US" sz="3580" dirty="0">
                <a:solidFill>
                  <a:srgbClr val="F5F0F0"/>
                </a:solidFill>
                <a:latin typeface="adonis-web" pitchFamily="34" charset="0"/>
                <a:ea typeface="adonis-web" pitchFamily="34" charset="-122"/>
                <a:cs typeface="adonis-web" pitchFamily="34" charset="-120"/>
              </a:rPr>
              <a:t>Automating Routine Tasks with Generative AI</a:t>
            </a:r>
            <a:endParaRPr lang="en-US" sz="3580" dirty="0"/>
          </a:p>
        </p:txBody>
      </p:sp>
      <p:sp>
        <p:nvSpPr>
          <p:cNvPr id="7" name="Shape 2"/>
          <p:cNvSpPr/>
          <p:nvPr/>
        </p:nvSpPr>
        <p:spPr>
          <a:xfrm>
            <a:off x="6466523" y="2466618"/>
            <a:ext cx="40005" cy="4732734"/>
          </a:xfrm>
          <a:prstGeom prst="roundRect">
            <a:avLst>
              <a:gd name="adj" fmla="val 225005"/>
            </a:avLst>
          </a:prstGeom>
          <a:solidFill>
            <a:srgbClr val="194A99"/>
          </a:solidFill>
          <a:ln/>
        </p:spPr>
      </p:sp>
      <p:sp>
        <p:nvSpPr>
          <p:cNvPr id="8" name="Shape 3"/>
          <p:cNvSpPr/>
          <p:nvPr/>
        </p:nvSpPr>
        <p:spPr>
          <a:xfrm>
            <a:off x="6711553" y="2896672"/>
            <a:ext cx="700088" cy="40005"/>
          </a:xfrm>
          <a:prstGeom prst="roundRect">
            <a:avLst>
              <a:gd name="adj" fmla="val 225005"/>
            </a:avLst>
          </a:prstGeom>
          <a:solidFill>
            <a:srgbClr val="194A99"/>
          </a:solidFill>
          <a:ln/>
        </p:spPr>
      </p:sp>
      <p:sp>
        <p:nvSpPr>
          <p:cNvPr id="9" name="Shape 4"/>
          <p:cNvSpPr/>
          <p:nvPr/>
        </p:nvSpPr>
        <p:spPr>
          <a:xfrm>
            <a:off x="6261497" y="2691646"/>
            <a:ext cx="450056" cy="450056"/>
          </a:xfrm>
          <a:prstGeom prst="roundRect">
            <a:avLst>
              <a:gd name="adj" fmla="val 20000"/>
            </a:avLst>
          </a:prstGeom>
          <a:solidFill>
            <a:srgbClr val="003180"/>
          </a:solidFill>
          <a:ln w="7620">
            <a:solidFill>
              <a:srgbClr val="194A99"/>
            </a:solidFill>
            <a:prstDash val="solid"/>
          </a:ln>
        </p:spPr>
      </p:sp>
      <p:sp>
        <p:nvSpPr>
          <p:cNvPr id="10" name="Text 5"/>
          <p:cNvSpPr/>
          <p:nvPr/>
        </p:nvSpPr>
        <p:spPr>
          <a:xfrm>
            <a:off x="6411992" y="2780228"/>
            <a:ext cx="148947" cy="272772"/>
          </a:xfrm>
          <a:prstGeom prst="rect">
            <a:avLst/>
          </a:prstGeom>
          <a:noFill/>
          <a:ln/>
        </p:spPr>
        <p:txBody>
          <a:bodyPr wrap="none" rtlCol="0" anchor="t"/>
          <a:lstStyle/>
          <a:p>
            <a:pPr algn="ctr" indent="0" marL="0">
              <a:lnSpc>
                <a:spcPts val="2148"/>
              </a:lnSpc>
              <a:buNone/>
            </a:pPr>
            <a:r>
              <a:rPr lang="en-US" sz="2148" dirty="0">
                <a:solidFill>
                  <a:srgbClr val="E2E6E9"/>
                </a:solidFill>
                <a:latin typeface="adonis-web" pitchFamily="34" charset="0"/>
                <a:ea typeface="adonis-web" pitchFamily="34" charset="-122"/>
                <a:cs typeface="adonis-web" pitchFamily="34" charset="-120"/>
              </a:rPr>
              <a:t>1</a:t>
            </a:r>
            <a:endParaRPr lang="en-US" sz="2148" dirty="0"/>
          </a:p>
        </p:txBody>
      </p:sp>
      <p:sp>
        <p:nvSpPr>
          <p:cNvPr id="11" name="Text 6"/>
          <p:cNvSpPr/>
          <p:nvPr/>
        </p:nvSpPr>
        <p:spPr>
          <a:xfrm>
            <a:off x="7586663" y="2666643"/>
            <a:ext cx="2273022" cy="284083"/>
          </a:xfrm>
          <a:prstGeom prst="rect">
            <a:avLst/>
          </a:prstGeom>
          <a:noFill/>
          <a:ln/>
        </p:spPr>
        <p:txBody>
          <a:bodyPr wrap="none" rtlCol="0" anchor="t"/>
          <a:lstStyle/>
          <a:p>
            <a:pPr algn="l" indent="0" marL="0">
              <a:lnSpc>
                <a:spcPts val="2237"/>
              </a:lnSpc>
              <a:buNone/>
            </a:pPr>
            <a:r>
              <a:rPr lang="en-US" sz="1790" dirty="0">
                <a:solidFill>
                  <a:srgbClr val="E2E6E9"/>
                </a:solidFill>
                <a:latin typeface="adonis-web" pitchFamily="34" charset="0"/>
                <a:ea typeface="adonis-web" pitchFamily="34" charset="-122"/>
                <a:cs typeface="adonis-web" pitchFamily="34" charset="-120"/>
              </a:rPr>
              <a:t>Data Entry</a:t>
            </a:r>
            <a:endParaRPr lang="en-US" sz="1790" dirty="0"/>
          </a:p>
        </p:txBody>
      </p:sp>
      <p:sp>
        <p:nvSpPr>
          <p:cNvPr id="12" name="Text 7"/>
          <p:cNvSpPr/>
          <p:nvPr/>
        </p:nvSpPr>
        <p:spPr>
          <a:xfrm>
            <a:off x="7586663" y="3070741"/>
            <a:ext cx="6343650" cy="640080"/>
          </a:xfrm>
          <a:prstGeom prst="rect">
            <a:avLst/>
          </a:prstGeom>
          <a:noFill/>
          <a:ln/>
        </p:spPr>
        <p:txBody>
          <a:bodyPr wrap="square" rtlCol="0" anchor="t"/>
          <a:lstStyle/>
          <a:p>
            <a:pPr algn="l" indent="0" marL="0">
              <a:lnSpc>
                <a:spcPts val="2520"/>
              </a:lnSpc>
              <a:buNone/>
            </a:pPr>
            <a:r>
              <a:rPr lang="en-US" sz="1575" dirty="0">
                <a:solidFill>
                  <a:srgbClr val="E2E6E9"/>
                </a:solidFill>
                <a:latin typeface="adonis-web" pitchFamily="34" charset="0"/>
                <a:ea typeface="adonis-web" pitchFamily="34" charset="-122"/>
                <a:cs typeface="adonis-web" pitchFamily="34" charset="-120"/>
              </a:rPr>
              <a:t>Generative AI can automate the process of inputting customer information and transaction details, reducing errors and increasing speed.</a:t>
            </a:r>
            <a:endParaRPr lang="en-US" sz="1575" dirty="0"/>
          </a:p>
        </p:txBody>
      </p:sp>
      <p:sp>
        <p:nvSpPr>
          <p:cNvPr id="13" name="Shape 8"/>
          <p:cNvSpPr/>
          <p:nvPr/>
        </p:nvSpPr>
        <p:spPr>
          <a:xfrm>
            <a:off x="6711553" y="4540925"/>
            <a:ext cx="700088" cy="40005"/>
          </a:xfrm>
          <a:prstGeom prst="roundRect">
            <a:avLst>
              <a:gd name="adj" fmla="val 225005"/>
            </a:avLst>
          </a:prstGeom>
          <a:solidFill>
            <a:srgbClr val="194A99"/>
          </a:solidFill>
          <a:ln/>
        </p:spPr>
      </p:sp>
      <p:sp>
        <p:nvSpPr>
          <p:cNvPr id="14" name="Shape 9"/>
          <p:cNvSpPr/>
          <p:nvPr/>
        </p:nvSpPr>
        <p:spPr>
          <a:xfrm>
            <a:off x="6261497" y="4335899"/>
            <a:ext cx="450056" cy="450056"/>
          </a:xfrm>
          <a:prstGeom prst="roundRect">
            <a:avLst>
              <a:gd name="adj" fmla="val 20000"/>
            </a:avLst>
          </a:prstGeom>
          <a:solidFill>
            <a:srgbClr val="003180"/>
          </a:solidFill>
          <a:ln w="7620">
            <a:solidFill>
              <a:srgbClr val="194A99"/>
            </a:solidFill>
            <a:prstDash val="solid"/>
          </a:ln>
        </p:spPr>
      </p:sp>
      <p:sp>
        <p:nvSpPr>
          <p:cNvPr id="15" name="Text 10"/>
          <p:cNvSpPr/>
          <p:nvPr/>
        </p:nvSpPr>
        <p:spPr>
          <a:xfrm>
            <a:off x="6411992" y="4424482"/>
            <a:ext cx="148947" cy="272772"/>
          </a:xfrm>
          <a:prstGeom prst="rect">
            <a:avLst/>
          </a:prstGeom>
          <a:noFill/>
          <a:ln/>
        </p:spPr>
        <p:txBody>
          <a:bodyPr wrap="none" rtlCol="0" anchor="t"/>
          <a:lstStyle/>
          <a:p>
            <a:pPr algn="ctr" indent="0" marL="0">
              <a:lnSpc>
                <a:spcPts val="2148"/>
              </a:lnSpc>
              <a:buNone/>
            </a:pPr>
            <a:r>
              <a:rPr lang="en-US" sz="2148" dirty="0">
                <a:solidFill>
                  <a:srgbClr val="E2E6E9"/>
                </a:solidFill>
                <a:latin typeface="adonis-web" pitchFamily="34" charset="0"/>
                <a:ea typeface="adonis-web" pitchFamily="34" charset="-122"/>
                <a:cs typeface="adonis-web" pitchFamily="34" charset="-120"/>
              </a:rPr>
              <a:t>2</a:t>
            </a:r>
            <a:endParaRPr lang="en-US" sz="2148" dirty="0"/>
          </a:p>
        </p:txBody>
      </p:sp>
      <p:sp>
        <p:nvSpPr>
          <p:cNvPr id="16" name="Text 11"/>
          <p:cNvSpPr/>
          <p:nvPr/>
        </p:nvSpPr>
        <p:spPr>
          <a:xfrm>
            <a:off x="7586663" y="4310896"/>
            <a:ext cx="2273022" cy="284083"/>
          </a:xfrm>
          <a:prstGeom prst="rect">
            <a:avLst/>
          </a:prstGeom>
          <a:noFill/>
          <a:ln/>
        </p:spPr>
        <p:txBody>
          <a:bodyPr wrap="none" rtlCol="0" anchor="t"/>
          <a:lstStyle/>
          <a:p>
            <a:pPr algn="l" indent="0" marL="0">
              <a:lnSpc>
                <a:spcPts val="2237"/>
              </a:lnSpc>
              <a:buNone/>
            </a:pPr>
            <a:r>
              <a:rPr lang="en-US" sz="1790" dirty="0">
                <a:solidFill>
                  <a:srgbClr val="E2E6E9"/>
                </a:solidFill>
                <a:latin typeface="adonis-web" pitchFamily="34" charset="0"/>
                <a:ea typeface="adonis-web" pitchFamily="34" charset="-122"/>
                <a:cs typeface="adonis-web" pitchFamily="34" charset="-120"/>
              </a:rPr>
              <a:t>Report Generation</a:t>
            </a:r>
            <a:endParaRPr lang="en-US" sz="1790" dirty="0"/>
          </a:p>
        </p:txBody>
      </p:sp>
      <p:sp>
        <p:nvSpPr>
          <p:cNvPr id="17" name="Text 12"/>
          <p:cNvSpPr/>
          <p:nvPr/>
        </p:nvSpPr>
        <p:spPr>
          <a:xfrm>
            <a:off x="7586663" y="4714994"/>
            <a:ext cx="6343650" cy="640080"/>
          </a:xfrm>
          <a:prstGeom prst="rect">
            <a:avLst/>
          </a:prstGeom>
          <a:noFill/>
          <a:ln/>
        </p:spPr>
        <p:txBody>
          <a:bodyPr wrap="square" rtlCol="0" anchor="t"/>
          <a:lstStyle/>
          <a:p>
            <a:pPr algn="l" indent="0" marL="0">
              <a:lnSpc>
                <a:spcPts val="2520"/>
              </a:lnSpc>
              <a:buNone/>
            </a:pPr>
            <a:r>
              <a:rPr lang="en-US" sz="1575" dirty="0">
                <a:solidFill>
                  <a:srgbClr val="E2E6E9"/>
                </a:solidFill>
                <a:latin typeface="adonis-web" pitchFamily="34" charset="0"/>
                <a:ea typeface="adonis-web" pitchFamily="34" charset="-122"/>
                <a:cs typeface="adonis-web" pitchFamily="34" charset="-120"/>
              </a:rPr>
              <a:t>Generative AI can generate comprehensive reports, summaries, and analyses, freeing up employees to focus on higher-value tasks.</a:t>
            </a:r>
            <a:endParaRPr lang="en-US" sz="1575" dirty="0"/>
          </a:p>
        </p:txBody>
      </p:sp>
      <p:sp>
        <p:nvSpPr>
          <p:cNvPr id="18" name="Shape 13"/>
          <p:cNvSpPr/>
          <p:nvPr/>
        </p:nvSpPr>
        <p:spPr>
          <a:xfrm>
            <a:off x="6711553" y="6185178"/>
            <a:ext cx="700088" cy="40005"/>
          </a:xfrm>
          <a:prstGeom prst="roundRect">
            <a:avLst>
              <a:gd name="adj" fmla="val 225005"/>
            </a:avLst>
          </a:prstGeom>
          <a:solidFill>
            <a:srgbClr val="194A99"/>
          </a:solidFill>
          <a:ln/>
        </p:spPr>
      </p:sp>
      <p:sp>
        <p:nvSpPr>
          <p:cNvPr id="19" name="Shape 14"/>
          <p:cNvSpPr/>
          <p:nvPr/>
        </p:nvSpPr>
        <p:spPr>
          <a:xfrm>
            <a:off x="6261497" y="5980152"/>
            <a:ext cx="450056" cy="450056"/>
          </a:xfrm>
          <a:prstGeom prst="roundRect">
            <a:avLst>
              <a:gd name="adj" fmla="val 20000"/>
            </a:avLst>
          </a:prstGeom>
          <a:solidFill>
            <a:srgbClr val="003180"/>
          </a:solidFill>
          <a:ln w="7620">
            <a:solidFill>
              <a:srgbClr val="194A99"/>
            </a:solidFill>
            <a:prstDash val="solid"/>
          </a:ln>
        </p:spPr>
      </p:sp>
      <p:sp>
        <p:nvSpPr>
          <p:cNvPr id="20" name="Text 15"/>
          <p:cNvSpPr/>
          <p:nvPr/>
        </p:nvSpPr>
        <p:spPr>
          <a:xfrm>
            <a:off x="6411992" y="6068735"/>
            <a:ext cx="148947" cy="272772"/>
          </a:xfrm>
          <a:prstGeom prst="rect">
            <a:avLst/>
          </a:prstGeom>
          <a:noFill/>
          <a:ln/>
        </p:spPr>
        <p:txBody>
          <a:bodyPr wrap="none" rtlCol="0" anchor="t"/>
          <a:lstStyle/>
          <a:p>
            <a:pPr algn="ctr" indent="0" marL="0">
              <a:lnSpc>
                <a:spcPts val="2148"/>
              </a:lnSpc>
              <a:buNone/>
            </a:pPr>
            <a:r>
              <a:rPr lang="en-US" sz="2148" dirty="0">
                <a:solidFill>
                  <a:srgbClr val="E2E6E9"/>
                </a:solidFill>
                <a:latin typeface="adonis-web" pitchFamily="34" charset="0"/>
                <a:ea typeface="adonis-web" pitchFamily="34" charset="-122"/>
                <a:cs typeface="adonis-web" pitchFamily="34" charset="-120"/>
              </a:rPr>
              <a:t>3</a:t>
            </a:r>
            <a:endParaRPr lang="en-US" sz="2148" dirty="0"/>
          </a:p>
        </p:txBody>
      </p:sp>
      <p:sp>
        <p:nvSpPr>
          <p:cNvPr id="21" name="Text 16"/>
          <p:cNvSpPr/>
          <p:nvPr/>
        </p:nvSpPr>
        <p:spPr>
          <a:xfrm>
            <a:off x="7586663" y="5955149"/>
            <a:ext cx="2273022" cy="284083"/>
          </a:xfrm>
          <a:prstGeom prst="rect">
            <a:avLst/>
          </a:prstGeom>
          <a:noFill/>
          <a:ln/>
        </p:spPr>
        <p:txBody>
          <a:bodyPr wrap="none" rtlCol="0" anchor="t"/>
          <a:lstStyle/>
          <a:p>
            <a:pPr algn="l" indent="0" marL="0">
              <a:lnSpc>
                <a:spcPts val="2237"/>
              </a:lnSpc>
              <a:buNone/>
            </a:pPr>
            <a:r>
              <a:rPr lang="en-US" sz="1790" dirty="0">
                <a:solidFill>
                  <a:srgbClr val="E2E6E9"/>
                </a:solidFill>
                <a:latin typeface="adonis-web" pitchFamily="34" charset="0"/>
                <a:ea typeface="adonis-web" pitchFamily="34" charset="-122"/>
                <a:cs typeface="adonis-web" pitchFamily="34" charset="-120"/>
              </a:rPr>
              <a:t>Customer Support</a:t>
            </a:r>
            <a:endParaRPr lang="en-US" sz="1790" dirty="0"/>
          </a:p>
        </p:txBody>
      </p:sp>
      <p:sp>
        <p:nvSpPr>
          <p:cNvPr id="22" name="Text 17"/>
          <p:cNvSpPr/>
          <p:nvPr/>
        </p:nvSpPr>
        <p:spPr>
          <a:xfrm>
            <a:off x="7586663" y="6359247"/>
            <a:ext cx="6343650" cy="640080"/>
          </a:xfrm>
          <a:prstGeom prst="rect">
            <a:avLst/>
          </a:prstGeom>
          <a:noFill/>
          <a:ln/>
        </p:spPr>
        <p:txBody>
          <a:bodyPr wrap="square" rtlCol="0" anchor="t"/>
          <a:lstStyle/>
          <a:p>
            <a:pPr algn="l" indent="0" marL="0">
              <a:lnSpc>
                <a:spcPts val="2520"/>
              </a:lnSpc>
              <a:buNone/>
            </a:pPr>
            <a:r>
              <a:rPr lang="en-US" sz="1575" dirty="0">
                <a:solidFill>
                  <a:srgbClr val="E2E6E9"/>
                </a:solidFill>
                <a:latin typeface="adonis-web" pitchFamily="34" charset="0"/>
                <a:ea typeface="adonis-web" pitchFamily="34" charset="-122"/>
                <a:cs typeface="adonis-web" pitchFamily="34" charset="-120"/>
              </a:rPr>
              <a:t>Chatbots powered by generative AI can handle routine customer inquiries, improving response times and customer satisfaction.</a:t>
            </a:r>
            <a:endParaRPr lang="en-US" sz="1575" dirty="0"/>
          </a:p>
        </p:txBody>
      </p:sp>
      <p:pic>
        <p:nvPicPr>
          <p:cNvPr id="2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412367" y="2336959"/>
            <a:ext cx="4949666" cy="3555563"/>
          </a:xfrm>
          <a:prstGeom prst="rect">
            <a:avLst/>
          </a:prstGeom>
        </p:spPr>
      </p:pic>
      <p:sp>
        <p:nvSpPr>
          <p:cNvPr id="6" name="Text 1"/>
          <p:cNvSpPr/>
          <p:nvPr/>
        </p:nvSpPr>
        <p:spPr>
          <a:xfrm>
            <a:off x="751284" y="1072634"/>
            <a:ext cx="7519988" cy="609838"/>
          </a:xfrm>
          <a:prstGeom prst="rect">
            <a:avLst/>
          </a:prstGeom>
          <a:noFill/>
          <a:ln/>
        </p:spPr>
        <p:txBody>
          <a:bodyPr wrap="none" rtlCol="0" anchor="t"/>
          <a:lstStyle/>
          <a:p>
            <a:pPr indent="0" marL="0">
              <a:lnSpc>
                <a:spcPts val="4802"/>
              </a:lnSpc>
              <a:buNone/>
            </a:pPr>
            <a:r>
              <a:rPr lang="en-US" sz="3842" dirty="0">
                <a:solidFill>
                  <a:srgbClr val="F5F0F0"/>
                </a:solidFill>
                <a:latin typeface="adonis-web" pitchFamily="34" charset="0"/>
                <a:ea typeface="adonis-web" pitchFamily="34" charset="-122"/>
                <a:cs typeface="adonis-web" pitchFamily="34" charset="-120"/>
              </a:rPr>
              <a:t>Optimizing Workflows and Processes</a:t>
            </a:r>
            <a:endParaRPr lang="en-US" sz="3842" dirty="0"/>
          </a:p>
        </p:txBody>
      </p:sp>
      <p:pic>
        <p:nvPicPr>
          <p:cNvPr id="7" name="Image 3" descr="preencoded.png">    </p:cNvPr>
          <p:cNvPicPr>
            <a:picLocks noChangeAspect="1"/>
          </p:cNvPicPr>
          <p:nvPr/>
        </p:nvPicPr>
        <p:blipFill>
          <a:blip r:embed="rId4"/>
          <a:stretch>
            <a:fillRect/>
          </a:stretch>
        </p:blipFill>
        <p:spPr>
          <a:xfrm>
            <a:off x="751284" y="2004417"/>
            <a:ext cx="1073348" cy="1717477"/>
          </a:xfrm>
          <a:prstGeom prst="rect">
            <a:avLst/>
          </a:prstGeom>
        </p:spPr>
      </p:pic>
      <p:sp>
        <p:nvSpPr>
          <p:cNvPr id="8" name="Text 2"/>
          <p:cNvSpPr/>
          <p:nvPr/>
        </p:nvSpPr>
        <p:spPr>
          <a:xfrm>
            <a:off x="2146578" y="2219087"/>
            <a:ext cx="2439591" cy="304919"/>
          </a:xfrm>
          <a:prstGeom prst="rect">
            <a:avLst/>
          </a:prstGeom>
          <a:noFill/>
          <a:ln/>
        </p:spPr>
        <p:txBody>
          <a:bodyPr wrap="none" rtlCol="0" anchor="t"/>
          <a:lstStyle/>
          <a:p>
            <a:pPr algn="l" indent="0" marL="0">
              <a:lnSpc>
                <a:spcPts val="2401"/>
              </a:lnSpc>
              <a:buNone/>
            </a:pPr>
            <a:r>
              <a:rPr lang="en-US" sz="1921" dirty="0">
                <a:solidFill>
                  <a:srgbClr val="E2E6E9"/>
                </a:solidFill>
                <a:latin typeface="adonis-web" pitchFamily="34" charset="0"/>
                <a:ea typeface="adonis-web" pitchFamily="34" charset="-122"/>
                <a:cs typeface="adonis-web" pitchFamily="34" charset="-120"/>
              </a:rPr>
              <a:t>Identify Inefficiencies</a:t>
            </a:r>
            <a:endParaRPr lang="en-US" sz="1921" dirty="0"/>
          </a:p>
        </p:txBody>
      </p:sp>
      <p:sp>
        <p:nvSpPr>
          <p:cNvPr id="9" name="Text 3"/>
          <p:cNvSpPr/>
          <p:nvPr/>
        </p:nvSpPr>
        <p:spPr>
          <a:xfrm>
            <a:off x="2146578" y="2652713"/>
            <a:ext cx="6246138" cy="686752"/>
          </a:xfrm>
          <a:prstGeom prst="rect">
            <a:avLst/>
          </a:prstGeom>
          <a:noFill/>
          <a:ln/>
        </p:spPr>
        <p:txBody>
          <a:bodyPr wrap="square" rtlCol="0" anchor="t"/>
          <a:lstStyle/>
          <a:p>
            <a:pPr algn="l" indent="0" marL="0">
              <a:lnSpc>
                <a:spcPts val="2705"/>
              </a:lnSpc>
              <a:buNone/>
            </a:pPr>
            <a:r>
              <a:rPr lang="en-US" sz="1690" dirty="0">
                <a:solidFill>
                  <a:srgbClr val="E2E6E9"/>
                </a:solidFill>
                <a:latin typeface="adonis-web" pitchFamily="34" charset="0"/>
                <a:ea typeface="adonis-web" pitchFamily="34" charset="-122"/>
                <a:cs typeface="adonis-web" pitchFamily="34" charset="-120"/>
              </a:rPr>
              <a:t>Generative AI can analyze banking processes and workflows to uncover areas of improvement.</a:t>
            </a:r>
            <a:endParaRPr lang="en-US" sz="1690" dirty="0"/>
          </a:p>
        </p:txBody>
      </p:sp>
      <p:pic>
        <p:nvPicPr>
          <p:cNvPr id="10" name="Image 4" descr="preencoded.png">    </p:cNvPr>
          <p:cNvPicPr>
            <a:picLocks noChangeAspect="1"/>
          </p:cNvPicPr>
          <p:nvPr/>
        </p:nvPicPr>
        <p:blipFill>
          <a:blip r:embed="rId5"/>
          <a:stretch>
            <a:fillRect/>
          </a:stretch>
        </p:blipFill>
        <p:spPr>
          <a:xfrm>
            <a:off x="751284" y="3721894"/>
            <a:ext cx="1073348" cy="1717477"/>
          </a:xfrm>
          <a:prstGeom prst="rect">
            <a:avLst/>
          </a:prstGeom>
        </p:spPr>
      </p:pic>
      <p:sp>
        <p:nvSpPr>
          <p:cNvPr id="11" name="Text 4"/>
          <p:cNvSpPr/>
          <p:nvPr/>
        </p:nvSpPr>
        <p:spPr>
          <a:xfrm>
            <a:off x="2146578" y="3936563"/>
            <a:ext cx="2439591" cy="304919"/>
          </a:xfrm>
          <a:prstGeom prst="rect">
            <a:avLst/>
          </a:prstGeom>
          <a:noFill/>
          <a:ln/>
        </p:spPr>
        <p:txBody>
          <a:bodyPr wrap="none" rtlCol="0" anchor="t"/>
          <a:lstStyle/>
          <a:p>
            <a:pPr algn="l" indent="0" marL="0">
              <a:lnSpc>
                <a:spcPts val="2401"/>
              </a:lnSpc>
              <a:buNone/>
            </a:pPr>
            <a:r>
              <a:rPr lang="en-US" sz="1921" dirty="0">
                <a:solidFill>
                  <a:srgbClr val="E2E6E9"/>
                </a:solidFill>
                <a:latin typeface="adonis-web" pitchFamily="34" charset="0"/>
                <a:ea typeface="adonis-web" pitchFamily="34" charset="-122"/>
                <a:cs typeface="adonis-web" pitchFamily="34" charset="-120"/>
              </a:rPr>
              <a:t>Streamline Processes</a:t>
            </a:r>
            <a:endParaRPr lang="en-US" sz="1921" dirty="0"/>
          </a:p>
        </p:txBody>
      </p:sp>
      <p:sp>
        <p:nvSpPr>
          <p:cNvPr id="12" name="Text 5"/>
          <p:cNvSpPr/>
          <p:nvPr/>
        </p:nvSpPr>
        <p:spPr>
          <a:xfrm>
            <a:off x="2146578" y="4370189"/>
            <a:ext cx="6246138" cy="686752"/>
          </a:xfrm>
          <a:prstGeom prst="rect">
            <a:avLst/>
          </a:prstGeom>
          <a:noFill/>
          <a:ln/>
        </p:spPr>
        <p:txBody>
          <a:bodyPr wrap="square" rtlCol="0" anchor="t"/>
          <a:lstStyle/>
          <a:p>
            <a:pPr algn="l" indent="0" marL="0">
              <a:lnSpc>
                <a:spcPts val="2705"/>
              </a:lnSpc>
              <a:buNone/>
            </a:pPr>
            <a:r>
              <a:rPr lang="en-US" sz="1690" dirty="0">
                <a:solidFill>
                  <a:srgbClr val="E2E6E9"/>
                </a:solidFill>
                <a:latin typeface="adonis-web" pitchFamily="34" charset="0"/>
                <a:ea typeface="adonis-web" pitchFamily="34" charset="-122"/>
                <a:cs typeface="adonis-web" pitchFamily="34" charset="-120"/>
              </a:rPr>
              <a:t>Banks can leverage generative AI to automate and optimize repetitive tasks, reducing processing times and errors.</a:t>
            </a:r>
            <a:endParaRPr lang="en-US" sz="1690" dirty="0"/>
          </a:p>
        </p:txBody>
      </p:sp>
      <p:pic>
        <p:nvPicPr>
          <p:cNvPr id="13" name="Image 5" descr="preencoded.png">    </p:cNvPr>
          <p:cNvPicPr>
            <a:picLocks noChangeAspect="1"/>
          </p:cNvPicPr>
          <p:nvPr/>
        </p:nvPicPr>
        <p:blipFill>
          <a:blip r:embed="rId6"/>
          <a:stretch>
            <a:fillRect/>
          </a:stretch>
        </p:blipFill>
        <p:spPr>
          <a:xfrm>
            <a:off x="751284" y="5439370"/>
            <a:ext cx="1073348" cy="1717477"/>
          </a:xfrm>
          <a:prstGeom prst="rect">
            <a:avLst/>
          </a:prstGeom>
        </p:spPr>
      </p:pic>
      <p:sp>
        <p:nvSpPr>
          <p:cNvPr id="14" name="Text 6"/>
          <p:cNvSpPr/>
          <p:nvPr/>
        </p:nvSpPr>
        <p:spPr>
          <a:xfrm>
            <a:off x="2146578" y="5654040"/>
            <a:ext cx="2650331" cy="304919"/>
          </a:xfrm>
          <a:prstGeom prst="rect">
            <a:avLst/>
          </a:prstGeom>
          <a:noFill/>
          <a:ln/>
        </p:spPr>
        <p:txBody>
          <a:bodyPr wrap="none" rtlCol="0" anchor="t"/>
          <a:lstStyle/>
          <a:p>
            <a:pPr algn="l" indent="0" marL="0">
              <a:lnSpc>
                <a:spcPts val="2401"/>
              </a:lnSpc>
              <a:buNone/>
            </a:pPr>
            <a:r>
              <a:rPr lang="en-US" sz="1921" dirty="0">
                <a:solidFill>
                  <a:srgbClr val="E2E6E9"/>
                </a:solidFill>
                <a:latin typeface="adonis-web" pitchFamily="34" charset="0"/>
                <a:ea typeface="adonis-web" pitchFamily="34" charset="-122"/>
                <a:cs typeface="adonis-web" pitchFamily="34" charset="-120"/>
              </a:rPr>
              <a:t>Enhance Decision-Making</a:t>
            </a:r>
            <a:endParaRPr lang="en-US" sz="1921" dirty="0"/>
          </a:p>
        </p:txBody>
      </p:sp>
      <p:sp>
        <p:nvSpPr>
          <p:cNvPr id="15" name="Text 7"/>
          <p:cNvSpPr/>
          <p:nvPr/>
        </p:nvSpPr>
        <p:spPr>
          <a:xfrm>
            <a:off x="2146578" y="6087666"/>
            <a:ext cx="6246138" cy="686752"/>
          </a:xfrm>
          <a:prstGeom prst="rect">
            <a:avLst/>
          </a:prstGeom>
          <a:noFill/>
          <a:ln/>
        </p:spPr>
        <p:txBody>
          <a:bodyPr wrap="square" rtlCol="0" anchor="t"/>
          <a:lstStyle/>
          <a:p>
            <a:pPr algn="l" indent="0" marL="0">
              <a:lnSpc>
                <a:spcPts val="2705"/>
              </a:lnSpc>
              <a:buNone/>
            </a:pPr>
            <a:r>
              <a:rPr lang="en-US" sz="1690" dirty="0">
                <a:solidFill>
                  <a:srgbClr val="E2E6E9"/>
                </a:solidFill>
                <a:latin typeface="adonis-web" pitchFamily="34" charset="0"/>
                <a:ea typeface="adonis-web" pitchFamily="34" charset="-122"/>
                <a:cs typeface="adonis-web" pitchFamily="34" charset="-120"/>
              </a:rPr>
              <a:t>Generative AI can provide data-driven insights to help banks make informed decisions and improve overall efficiency.</a:t>
            </a:r>
            <a:endParaRPr lang="en-US" sz="1690" dirty="0"/>
          </a:p>
        </p:txBody>
      </p:sp>
      <p:pic>
        <p:nvPicPr>
          <p:cNvPr id="16"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10081260" y="3101340"/>
            <a:ext cx="3611880" cy="2026920"/>
          </a:xfrm>
          <a:prstGeom prst="rect">
            <a:avLst/>
          </a:prstGeom>
        </p:spPr>
      </p:pic>
      <p:sp>
        <p:nvSpPr>
          <p:cNvPr id="6" name="Text 1"/>
          <p:cNvSpPr/>
          <p:nvPr/>
        </p:nvSpPr>
        <p:spPr>
          <a:xfrm>
            <a:off x="642223" y="766524"/>
            <a:ext cx="5638205" cy="521256"/>
          </a:xfrm>
          <a:prstGeom prst="rect">
            <a:avLst/>
          </a:prstGeom>
          <a:noFill/>
          <a:ln/>
        </p:spPr>
        <p:txBody>
          <a:bodyPr wrap="none" rtlCol="0" anchor="t"/>
          <a:lstStyle/>
          <a:p>
            <a:pPr indent="0" marL="0">
              <a:lnSpc>
                <a:spcPts val="4105"/>
              </a:lnSpc>
              <a:buNone/>
            </a:pPr>
            <a:r>
              <a:rPr lang="en-US" sz="3284" dirty="0">
                <a:solidFill>
                  <a:srgbClr val="F5F0F0"/>
                </a:solidFill>
                <a:latin typeface="adonis-web" pitchFamily="34" charset="0"/>
                <a:ea typeface="adonis-web" pitchFamily="34" charset="-122"/>
                <a:cs typeface="adonis-web" pitchFamily="34" charset="-120"/>
              </a:rPr>
              <a:t>Enhancing Customer Experience</a:t>
            </a:r>
            <a:endParaRPr lang="en-US" sz="3284" dirty="0"/>
          </a:p>
        </p:txBody>
      </p:sp>
      <p:pic>
        <p:nvPicPr>
          <p:cNvPr id="7" name="Image 3" descr="preencoded.png">    </p:cNvPr>
          <p:cNvPicPr>
            <a:picLocks noChangeAspect="1"/>
          </p:cNvPicPr>
          <p:nvPr/>
        </p:nvPicPr>
        <p:blipFill>
          <a:blip r:embed="rId4"/>
          <a:stretch>
            <a:fillRect/>
          </a:stretch>
        </p:blipFill>
        <p:spPr>
          <a:xfrm>
            <a:off x="642223" y="1562933"/>
            <a:ext cx="458748" cy="458748"/>
          </a:xfrm>
          <a:prstGeom prst="rect">
            <a:avLst/>
          </a:prstGeom>
        </p:spPr>
      </p:pic>
      <p:sp>
        <p:nvSpPr>
          <p:cNvPr id="8" name="Text 2"/>
          <p:cNvSpPr/>
          <p:nvPr/>
        </p:nvSpPr>
        <p:spPr>
          <a:xfrm>
            <a:off x="642223" y="2205157"/>
            <a:ext cx="2085261" cy="260509"/>
          </a:xfrm>
          <a:prstGeom prst="rect">
            <a:avLst/>
          </a:prstGeom>
          <a:noFill/>
          <a:ln/>
        </p:spPr>
        <p:txBody>
          <a:bodyPr wrap="none" rtlCol="0" anchor="t"/>
          <a:lstStyle/>
          <a:p>
            <a:pPr algn="l" indent="0" marL="0">
              <a:lnSpc>
                <a:spcPts val="2052"/>
              </a:lnSpc>
              <a:buNone/>
            </a:pPr>
            <a:r>
              <a:rPr lang="en-US" sz="1642" dirty="0">
                <a:solidFill>
                  <a:srgbClr val="E2E6E9"/>
                </a:solidFill>
                <a:latin typeface="adonis-web" pitchFamily="34" charset="0"/>
                <a:ea typeface="adonis-web" pitchFamily="34" charset="-122"/>
                <a:cs typeface="adonis-web" pitchFamily="34" charset="-120"/>
              </a:rPr>
              <a:t>Faster Service</a:t>
            </a:r>
            <a:endParaRPr lang="en-US" sz="1642" dirty="0"/>
          </a:p>
        </p:txBody>
      </p:sp>
      <p:sp>
        <p:nvSpPr>
          <p:cNvPr id="9" name="Text 3"/>
          <p:cNvSpPr/>
          <p:nvPr/>
        </p:nvSpPr>
        <p:spPr>
          <a:xfrm>
            <a:off x="642223" y="2575679"/>
            <a:ext cx="7859554" cy="586978"/>
          </a:xfrm>
          <a:prstGeom prst="rect">
            <a:avLst/>
          </a:prstGeom>
          <a:noFill/>
          <a:ln/>
        </p:spPr>
        <p:txBody>
          <a:bodyPr wrap="square" rtlCol="0" anchor="t"/>
          <a:lstStyle/>
          <a:p>
            <a:pPr algn="l" indent="0" marL="0">
              <a:lnSpc>
                <a:spcPts val="2312"/>
              </a:lnSpc>
              <a:buNone/>
            </a:pPr>
            <a:r>
              <a:rPr lang="en-US" sz="1445" dirty="0">
                <a:solidFill>
                  <a:srgbClr val="E2E6E9"/>
                </a:solidFill>
                <a:latin typeface="adonis-web" pitchFamily="34" charset="0"/>
                <a:ea typeface="adonis-web" pitchFamily="34" charset="-122"/>
                <a:cs typeface="adonis-web" pitchFamily="34" charset="-120"/>
              </a:rPr>
              <a:t>Generative AI-powered automation reduces waiting times and improves the overall customer experience.</a:t>
            </a:r>
            <a:endParaRPr lang="en-US" sz="1445" dirty="0"/>
          </a:p>
        </p:txBody>
      </p:sp>
      <p:pic>
        <p:nvPicPr>
          <p:cNvPr id="10" name="Image 4" descr="preencoded.png">    </p:cNvPr>
          <p:cNvPicPr>
            <a:picLocks noChangeAspect="1"/>
          </p:cNvPicPr>
          <p:nvPr/>
        </p:nvPicPr>
        <p:blipFill>
          <a:blip r:embed="rId5"/>
          <a:stretch>
            <a:fillRect/>
          </a:stretch>
        </p:blipFill>
        <p:spPr>
          <a:xfrm>
            <a:off x="642223" y="3713083"/>
            <a:ext cx="458748" cy="458748"/>
          </a:xfrm>
          <a:prstGeom prst="rect">
            <a:avLst/>
          </a:prstGeom>
        </p:spPr>
      </p:pic>
      <p:sp>
        <p:nvSpPr>
          <p:cNvPr id="11" name="Text 4"/>
          <p:cNvSpPr/>
          <p:nvPr/>
        </p:nvSpPr>
        <p:spPr>
          <a:xfrm>
            <a:off x="642223" y="4355306"/>
            <a:ext cx="2202894" cy="260509"/>
          </a:xfrm>
          <a:prstGeom prst="rect">
            <a:avLst/>
          </a:prstGeom>
          <a:noFill/>
          <a:ln/>
        </p:spPr>
        <p:txBody>
          <a:bodyPr wrap="none" rtlCol="0" anchor="t"/>
          <a:lstStyle/>
          <a:p>
            <a:pPr algn="l" indent="0" marL="0">
              <a:lnSpc>
                <a:spcPts val="2052"/>
              </a:lnSpc>
              <a:buNone/>
            </a:pPr>
            <a:r>
              <a:rPr lang="en-US" sz="1642" dirty="0">
                <a:solidFill>
                  <a:srgbClr val="E2E6E9"/>
                </a:solidFill>
                <a:latin typeface="adonis-web" pitchFamily="34" charset="0"/>
                <a:ea typeface="adonis-web" pitchFamily="34" charset="-122"/>
                <a:cs typeface="adonis-web" pitchFamily="34" charset="-120"/>
              </a:rPr>
              <a:t>Personalized Interactions</a:t>
            </a:r>
            <a:endParaRPr lang="en-US" sz="1642" dirty="0"/>
          </a:p>
        </p:txBody>
      </p:sp>
      <p:sp>
        <p:nvSpPr>
          <p:cNvPr id="12" name="Text 5"/>
          <p:cNvSpPr/>
          <p:nvPr/>
        </p:nvSpPr>
        <p:spPr>
          <a:xfrm>
            <a:off x="642223" y="4725829"/>
            <a:ext cx="7859554" cy="586978"/>
          </a:xfrm>
          <a:prstGeom prst="rect">
            <a:avLst/>
          </a:prstGeom>
          <a:noFill/>
          <a:ln/>
        </p:spPr>
        <p:txBody>
          <a:bodyPr wrap="square" rtlCol="0" anchor="t"/>
          <a:lstStyle/>
          <a:p>
            <a:pPr algn="l" indent="0" marL="0">
              <a:lnSpc>
                <a:spcPts val="2312"/>
              </a:lnSpc>
              <a:buNone/>
            </a:pPr>
            <a:r>
              <a:rPr lang="en-US" sz="1445" dirty="0">
                <a:solidFill>
                  <a:srgbClr val="E2E6E9"/>
                </a:solidFill>
                <a:latin typeface="adonis-web" pitchFamily="34" charset="0"/>
                <a:ea typeface="adonis-web" pitchFamily="34" charset="-122"/>
                <a:cs typeface="adonis-web" pitchFamily="34" charset="-120"/>
              </a:rPr>
              <a:t>Generative AI can analyze customer data to provide tailored recommendations and solutions, fostering deeper connections.</a:t>
            </a:r>
            <a:endParaRPr lang="en-US" sz="1445" dirty="0"/>
          </a:p>
        </p:txBody>
      </p:sp>
      <p:pic>
        <p:nvPicPr>
          <p:cNvPr id="13" name="Image 5" descr="preencoded.png">    </p:cNvPr>
          <p:cNvPicPr>
            <a:picLocks noChangeAspect="1"/>
          </p:cNvPicPr>
          <p:nvPr/>
        </p:nvPicPr>
        <p:blipFill>
          <a:blip r:embed="rId6"/>
          <a:stretch>
            <a:fillRect/>
          </a:stretch>
        </p:blipFill>
        <p:spPr>
          <a:xfrm>
            <a:off x="642223" y="5863233"/>
            <a:ext cx="458748" cy="458748"/>
          </a:xfrm>
          <a:prstGeom prst="rect">
            <a:avLst/>
          </a:prstGeom>
        </p:spPr>
      </p:pic>
      <p:sp>
        <p:nvSpPr>
          <p:cNvPr id="14" name="Text 6"/>
          <p:cNvSpPr/>
          <p:nvPr/>
        </p:nvSpPr>
        <p:spPr>
          <a:xfrm>
            <a:off x="642223" y="6505456"/>
            <a:ext cx="2085261" cy="260509"/>
          </a:xfrm>
          <a:prstGeom prst="rect">
            <a:avLst/>
          </a:prstGeom>
          <a:noFill/>
          <a:ln/>
        </p:spPr>
        <p:txBody>
          <a:bodyPr wrap="none" rtlCol="0" anchor="t"/>
          <a:lstStyle/>
          <a:p>
            <a:pPr algn="l" indent="0" marL="0">
              <a:lnSpc>
                <a:spcPts val="2052"/>
              </a:lnSpc>
              <a:buNone/>
            </a:pPr>
            <a:r>
              <a:rPr lang="en-US" sz="1642" dirty="0">
                <a:solidFill>
                  <a:srgbClr val="E2E6E9"/>
                </a:solidFill>
                <a:latin typeface="adonis-web" pitchFamily="34" charset="0"/>
                <a:ea typeface="adonis-web" pitchFamily="34" charset="-122"/>
                <a:cs typeface="adonis-web" pitchFamily="34" charset="-120"/>
              </a:rPr>
              <a:t>Accurate Responses</a:t>
            </a:r>
            <a:endParaRPr lang="en-US" sz="1642" dirty="0"/>
          </a:p>
        </p:txBody>
      </p:sp>
      <p:sp>
        <p:nvSpPr>
          <p:cNvPr id="15" name="Text 7"/>
          <p:cNvSpPr/>
          <p:nvPr/>
        </p:nvSpPr>
        <p:spPr>
          <a:xfrm>
            <a:off x="642223" y="6875978"/>
            <a:ext cx="7859554" cy="586978"/>
          </a:xfrm>
          <a:prstGeom prst="rect">
            <a:avLst/>
          </a:prstGeom>
          <a:noFill/>
          <a:ln/>
        </p:spPr>
        <p:txBody>
          <a:bodyPr wrap="square" rtlCol="0" anchor="t"/>
          <a:lstStyle/>
          <a:p>
            <a:pPr algn="l" indent="0" marL="0">
              <a:lnSpc>
                <a:spcPts val="2312"/>
              </a:lnSpc>
              <a:buNone/>
            </a:pPr>
            <a:r>
              <a:rPr lang="en-US" sz="1445" dirty="0">
                <a:solidFill>
                  <a:srgbClr val="E2E6E9"/>
                </a:solidFill>
                <a:latin typeface="adonis-web" pitchFamily="34" charset="0"/>
                <a:ea typeface="adonis-web" pitchFamily="34" charset="-122"/>
                <a:cs typeface="adonis-web" pitchFamily="34" charset="-120"/>
              </a:rPr>
              <a:t>Generative AI chatbots and virtual assistants can provide consistent, reliable information to customers.</a:t>
            </a:r>
            <a:endParaRPr lang="en-US" sz="1445" dirty="0"/>
          </a:p>
        </p:txBody>
      </p:sp>
      <p:pic>
        <p:nvPicPr>
          <p:cNvPr id="16"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80273" y="1651873"/>
            <a:ext cx="4925854" cy="4925854"/>
          </a:xfrm>
          <a:prstGeom prst="rect">
            <a:avLst/>
          </a:prstGeom>
        </p:spPr>
      </p:pic>
      <p:sp>
        <p:nvSpPr>
          <p:cNvPr id="6" name="Text 1"/>
          <p:cNvSpPr/>
          <p:nvPr/>
        </p:nvSpPr>
        <p:spPr>
          <a:xfrm>
            <a:off x="6271260" y="633770"/>
            <a:ext cx="7574280" cy="1274207"/>
          </a:xfrm>
          <a:prstGeom prst="rect">
            <a:avLst/>
          </a:prstGeom>
          <a:noFill/>
          <a:ln/>
        </p:spPr>
        <p:txBody>
          <a:bodyPr wrap="square" rtlCol="0" anchor="t"/>
          <a:lstStyle/>
          <a:p>
            <a:pPr indent="0" marL="0">
              <a:lnSpc>
                <a:spcPts val="5016"/>
              </a:lnSpc>
              <a:buNone/>
            </a:pPr>
            <a:r>
              <a:rPr lang="en-US" sz="4013" dirty="0">
                <a:solidFill>
                  <a:srgbClr val="F5F0F0"/>
                </a:solidFill>
                <a:latin typeface="adonis-web" pitchFamily="34" charset="0"/>
                <a:ea typeface="adonis-web" pitchFamily="34" charset="-122"/>
                <a:cs typeface="adonis-web" pitchFamily="34" charset="-120"/>
              </a:rPr>
              <a:t>Ensuring Data Security and Compliance</a:t>
            </a:r>
            <a:endParaRPr lang="en-US" sz="4013" dirty="0"/>
          </a:p>
        </p:txBody>
      </p:sp>
      <p:sp>
        <p:nvSpPr>
          <p:cNvPr id="7" name="Shape 2"/>
          <p:cNvSpPr/>
          <p:nvPr/>
        </p:nvSpPr>
        <p:spPr>
          <a:xfrm>
            <a:off x="6271260" y="2244328"/>
            <a:ext cx="7574280" cy="1634371"/>
          </a:xfrm>
          <a:prstGeom prst="roundRect">
            <a:avLst>
              <a:gd name="adj" fmla="val 6175"/>
            </a:avLst>
          </a:prstGeom>
          <a:solidFill>
            <a:srgbClr val="003180"/>
          </a:solidFill>
          <a:ln w="7620">
            <a:solidFill>
              <a:srgbClr val="194A99"/>
            </a:solidFill>
            <a:prstDash val="solid"/>
          </a:ln>
        </p:spPr>
      </p:sp>
      <p:sp>
        <p:nvSpPr>
          <p:cNvPr id="8" name="Text 3"/>
          <p:cNvSpPr/>
          <p:nvPr/>
        </p:nvSpPr>
        <p:spPr>
          <a:xfrm>
            <a:off x="6503075" y="2476143"/>
            <a:ext cx="2548295" cy="318492"/>
          </a:xfrm>
          <a:prstGeom prst="rect">
            <a:avLst/>
          </a:prstGeom>
          <a:noFill/>
          <a:ln/>
        </p:spPr>
        <p:txBody>
          <a:bodyPr wrap="none" rtlCol="0" anchor="t"/>
          <a:lstStyle/>
          <a:p>
            <a:pPr indent="0" marL="0">
              <a:lnSpc>
                <a:spcPts val="2508"/>
              </a:lnSpc>
              <a:buNone/>
            </a:pPr>
            <a:r>
              <a:rPr lang="en-US" sz="2007" dirty="0">
                <a:solidFill>
                  <a:srgbClr val="E2E6E9"/>
                </a:solidFill>
                <a:latin typeface="adonis-web" pitchFamily="34" charset="0"/>
                <a:ea typeface="adonis-web" pitchFamily="34" charset="-122"/>
                <a:cs typeface="adonis-web" pitchFamily="34" charset="-120"/>
              </a:rPr>
              <a:t>Secure Data Processing</a:t>
            </a:r>
            <a:endParaRPr lang="en-US" sz="2007" dirty="0"/>
          </a:p>
        </p:txBody>
      </p:sp>
      <p:sp>
        <p:nvSpPr>
          <p:cNvPr id="9" name="Text 4"/>
          <p:cNvSpPr/>
          <p:nvPr/>
        </p:nvSpPr>
        <p:spPr>
          <a:xfrm>
            <a:off x="6503075" y="2929176"/>
            <a:ext cx="7110651" cy="717709"/>
          </a:xfrm>
          <a:prstGeom prst="rect">
            <a:avLst/>
          </a:prstGeom>
          <a:noFill/>
          <a:ln/>
        </p:spPr>
        <p:txBody>
          <a:bodyPr wrap="square" rtlCol="0" anchor="t"/>
          <a:lstStyle/>
          <a:p>
            <a:pPr indent="0" marL="0">
              <a:lnSpc>
                <a:spcPts val="2825"/>
              </a:lnSpc>
              <a:buNone/>
            </a:pPr>
            <a:r>
              <a:rPr lang="en-US" sz="1766" dirty="0">
                <a:solidFill>
                  <a:srgbClr val="E2E6E9"/>
                </a:solidFill>
                <a:latin typeface="adonis-web" pitchFamily="34" charset="0"/>
                <a:ea typeface="adonis-web" pitchFamily="34" charset="-122"/>
                <a:cs typeface="adonis-web" pitchFamily="34" charset="-120"/>
              </a:rPr>
              <a:t>Generative AI can be trained to handle sensitive customer data in compliance with regulatory requirements.</a:t>
            </a:r>
            <a:endParaRPr lang="en-US" sz="1766" dirty="0"/>
          </a:p>
        </p:txBody>
      </p:sp>
      <p:sp>
        <p:nvSpPr>
          <p:cNvPr id="10" name="Shape 5"/>
          <p:cNvSpPr/>
          <p:nvPr/>
        </p:nvSpPr>
        <p:spPr>
          <a:xfrm>
            <a:off x="6271260" y="4102894"/>
            <a:ext cx="7574280" cy="1634371"/>
          </a:xfrm>
          <a:prstGeom prst="roundRect">
            <a:avLst>
              <a:gd name="adj" fmla="val 6175"/>
            </a:avLst>
          </a:prstGeom>
          <a:solidFill>
            <a:srgbClr val="003180"/>
          </a:solidFill>
          <a:ln w="7620">
            <a:solidFill>
              <a:srgbClr val="194A99"/>
            </a:solidFill>
            <a:prstDash val="solid"/>
          </a:ln>
        </p:spPr>
      </p:sp>
      <p:sp>
        <p:nvSpPr>
          <p:cNvPr id="11" name="Text 6"/>
          <p:cNvSpPr/>
          <p:nvPr/>
        </p:nvSpPr>
        <p:spPr>
          <a:xfrm>
            <a:off x="6503075" y="4334708"/>
            <a:ext cx="2548295" cy="318492"/>
          </a:xfrm>
          <a:prstGeom prst="rect">
            <a:avLst/>
          </a:prstGeom>
          <a:noFill/>
          <a:ln/>
        </p:spPr>
        <p:txBody>
          <a:bodyPr wrap="none" rtlCol="0" anchor="t"/>
          <a:lstStyle/>
          <a:p>
            <a:pPr indent="0" marL="0">
              <a:lnSpc>
                <a:spcPts val="2508"/>
              </a:lnSpc>
              <a:buNone/>
            </a:pPr>
            <a:r>
              <a:rPr lang="en-US" sz="2007" dirty="0">
                <a:solidFill>
                  <a:srgbClr val="E2E6E9"/>
                </a:solidFill>
                <a:latin typeface="adonis-web" pitchFamily="34" charset="0"/>
                <a:ea typeface="adonis-web" pitchFamily="34" charset="-122"/>
                <a:cs typeface="adonis-web" pitchFamily="34" charset="-120"/>
              </a:rPr>
              <a:t>Fraud Detection</a:t>
            </a:r>
            <a:endParaRPr lang="en-US" sz="2007" dirty="0"/>
          </a:p>
        </p:txBody>
      </p:sp>
      <p:sp>
        <p:nvSpPr>
          <p:cNvPr id="12" name="Text 7"/>
          <p:cNvSpPr/>
          <p:nvPr/>
        </p:nvSpPr>
        <p:spPr>
          <a:xfrm>
            <a:off x="6503075" y="4787741"/>
            <a:ext cx="7110651" cy="717709"/>
          </a:xfrm>
          <a:prstGeom prst="rect">
            <a:avLst/>
          </a:prstGeom>
          <a:noFill/>
          <a:ln/>
        </p:spPr>
        <p:txBody>
          <a:bodyPr wrap="square" rtlCol="0" anchor="t"/>
          <a:lstStyle/>
          <a:p>
            <a:pPr indent="0" marL="0">
              <a:lnSpc>
                <a:spcPts val="2825"/>
              </a:lnSpc>
              <a:buNone/>
            </a:pPr>
            <a:r>
              <a:rPr lang="en-US" sz="1766" dirty="0">
                <a:solidFill>
                  <a:srgbClr val="E2E6E9"/>
                </a:solidFill>
                <a:latin typeface="adonis-web" pitchFamily="34" charset="0"/>
                <a:ea typeface="adonis-web" pitchFamily="34" charset="-122"/>
                <a:cs typeface="adonis-web" pitchFamily="34" charset="-120"/>
              </a:rPr>
              <a:t>Generative AI can analyze transaction patterns to identify and flag potential fraudulent activities, enhancing security.</a:t>
            </a:r>
            <a:endParaRPr lang="en-US" sz="1766" dirty="0"/>
          </a:p>
        </p:txBody>
      </p:sp>
      <p:sp>
        <p:nvSpPr>
          <p:cNvPr id="13" name="Shape 8"/>
          <p:cNvSpPr/>
          <p:nvPr/>
        </p:nvSpPr>
        <p:spPr>
          <a:xfrm>
            <a:off x="6271260" y="5961459"/>
            <a:ext cx="7574280" cy="1634371"/>
          </a:xfrm>
          <a:prstGeom prst="roundRect">
            <a:avLst>
              <a:gd name="adj" fmla="val 6175"/>
            </a:avLst>
          </a:prstGeom>
          <a:solidFill>
            <a:srgbClr val="003180"/>
          </a:solidFill>
          <a:ln w="7620">
            <a:solidFill>
              <a:srgbClr val="194A99"/>
            </a:solidFill>
            <a:prstDash val="solid"/>
          </a:ln>
        </p:spPr>
      </p:sp>
      <p:sp>
        <p:nvSpPr>
          <p:cNvPr id="14" name="Text 9"/>
          <p:cNvSpPr/>
          <p:nvPr/>
        </p:nvSpPr>
        <p:spPr>
          <a:xfrm>
            <a:off x="6503075" y="6193274"/>
            <a:ext cx="2548295" cy="318492"/>
          </a:xfrm>
          <a:prstGeom prst="rect">
            <a:avLst/>
          </a:prstGeom>
          <a:noFill/>
          <a:ln/>
        </p:spPr>
        <p:txBody>
          <a:bodyPr wrap="none" rtlCol="0" anchor="t"/>
          <a:lstStyle/>
          <a:p>
            <a:pPr indent="0" marL="0">
              <a:lnSpc>
                <a:spcPts val="2508"/>
              </a:lnSpc>
              <a:buNone/>
            </a:pPr>
            <a:r>
              <a:rPr lang="en-US" sz="2007" dirty="0">
                <a:solidFill>
                  <a:srgbClr val="E2E6E9"/>
                </a:solidFill>
                <a:latin typeface="adonis-web" pitchFamily="34" charset="0"/>
                <a:ea typeface="adonis-web" pitchFamily="34" charset="-122"/>
                <a:cs typeface="adonis-web" pitchFamily="34" charset="-120"/>
              </a:rPr>
              <a:t>Compliance Reporting</a:t>
            </a:r>
            <a:endParaRPr lang="en-US" sz="2007" dirty="0"/>
          </a:p>
        </p:txBody>
      </p:sp>
      <p:sp>
        <p:nvSpPr>
          <p:cNvPr id="15" name="Text 10"/>
          <p:cNvSpPr/>
          <p:nvPr/>
        </p:nvSpPr>
        <p:spPr>
          <a:xfrm>
            <a:off x="6503075" y="6646307"/>
            <a:ext cx="7110651" cy="717709"/>
          </a:xfrm>
          <a:prstGeom prst="rect">
            <a:avLst/>
          </a:prstGeom>
          <a:noFill/>
          <a:ln/>
        </p:spPr>
        <p:txBody>
          <a:bodyPr wrap="square" rtlCol="0" anchor="t"/>
          <a:lstStyle/>
          <a:p>
            <a:pPr indent="0" marL="0">
              <a:lnSpc>
                <a:spcPts val="2825"/>
              </a:lnSpc>
              <a:buNone/>
            </a:pPr>
            <a:r>
              <a:rPr lang="en-US" sz="1766" dirty="0">
                <a:solidFill>
                  <a:srgbClr val="E2E6E9"/>
                </a:solidFill>
                <a:latin typeface="adonis-web" pitchFamily="34" charset="0"/>
                <a:ea typeface="adonis-web" pitchFamily="34" charset="-122"/>
                <a:cs typeface="adonis-web" pitchFamily="34" charset="-120"/>
              </a:rPr>
              <a:t>Generative AI can automate the generation of regulatory reports, ensuring accurate and timely submissions.</a:t>
            </a:r>
            <a:endParaRPr lang="en-US" sz="1766" dirty="0"/>
          </a:p>
        </p:txBody>
      </p:sp>
      <p:pic>
        <p:nvPicPr>
          <p:cNvPr id="16"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411057" y="2463998"/>
            <a:ext cx="4952167" cy="3301484"/>
          </a:xfrm>
          <a:prstGeom prst="rect">
            <a:avLst/>
          </a:prstGeom>
        </p:spPr>
      </p:pic>
      <p:sp>
        <p:nvSpPr>
          <p:cNvPr id="6" name="Text 1"/>
          <p:cNvSpPr/>
          <p:nvPr/>
        </p:nvSpPr>
        <p:spPr>
          <a:xfrm>
            <a:off x="747712" y="1101328"/>
            <a:ext cx="7648575" cy="1213723"/>
          </a:xfrm>
          <a:prstGeom prst="rect">
            <a:avLst/>
          </a:prstGeom>
          <a:noFill/>
          <a:ln/>
        </p:spPr>
        <p:txBody>
          <a:bodyPr wrap="square" rtlCol="0" anchor="t"/>
          <a:lstStyle/>
          <a:p>
            <a:pPr indent="0" marL="0">
              <a:lnSpc>
                <a:spcPts val="4779"/>
              </a:lnSpc>
              <a:buNone/>
            </a:pPr>
            <a:r>
              <a:rPr lang="en-US" sz="3823" dirty="0">
                <a:solidFill>
                  <a:srgbClr val="F5F0F0"/>
                </a:solidFill>
                <a:latin typeface="adonis-web" pitchFamily="34" charset="0"/>
                <a:ea typeface="adonis-web" pitchFamily="34" charset="-122"/>
                <a:cs typeface="adonis-web" pitchFamily="34" charset="-120"/>
              </a:rPr>
              <a:t>Conclusion: Embracing the Future of Banking</a:t>
            </a:r>
            <a:endParaRPr lang="en-US" sz="3823" dirty="0"/>
          </a:p>
        </p:txBody>
      </p:sp>
      <p:sp>
        <p:nvSpPr>
          <p:cNvPr id="7" name="Shape 2"/>
          <p:cNvSpPr/>
          <p:nvPr/>
        </p:nvSpPr>
        <p:spPr>
          <a:xfrm>
            <a:off x="747712" y="2875717"/>
            <a:ext cx="480655" cy="480655"/>
          </a:xfrm>
          <a:prstGeom prst="roundRect">
            <a:avLst>
              <a:gd name="adj" fmla="val 20003"/>
            </a:avLst>
          </a:prstGeom>
          <a:solidFill>
            <a:srgbClr val="003180"/>
          </a:solidFill>
          <a:ln w="7620">
            <a:solidFill>
              <a:srgbClr val="194A99"/>
            </a:solidFill>
            <a:prstDash val="solid"/>
          </a:ln>
        </p:spPr>
      </p:sp>
      <p:sp>
        <p:nvSpPr>
          <p:cNvPr id="8" name="Text 3"/>
          <p:cNvSpPr/>
          <p:nvPr/>
        </p:nvSpPr>
        <p:spPr>
          <a:xfrm>
            <a:off x="908447" y="2970371"/>
            <a:ext cx="159068" cy="291346"/>
          </a:xfrm>
          <a:prstGeom prst="rect">
            <a:avLst/>
          </a:prstGeom>
          <a:noFill/>
          <a:ln/>
        </p:spPr>
        <p:txBody>
          <a:bodyPr wrap="none" rtlCol="0" anchor="t"/>
          <a:lstStyle/>
          <a:p>
            <a:pPr algn="ctr" indent="0" marL="0">
              <a:lnSpc>
                <a:spcPts val="2294"/>
              </a:lnSpc>
              <a:buNone/>
            </a:pPr>
            <a:r>
              <a:rPr lang="en-US" sz="2294" dirty="0">
                <a:solidFill>
                  <a:srgbClr val="E2E6E9"/>
                </a:solidFill>
                <a:latin typeface="adonis-web" pitchFamily="34" charset="0"/>
                <a:ea typeface="adonis-web" pitchFamily="34" charset="-122"/>
                <a:cs typeface="adonis-web" pitchFamily="34" charset="-120"/>
              </a:rPr>
              <a:t>1</a:t>
            </a:r>
            <a:endParaRPr lang="en-US" sz="2294" dirty="0"/>
          </a:p>
        </p:txBody>
      </p:sp>
      <p:sp>
        <p:nvSpPr>
          <p:cNvPr id="9" name="Text 4"/>
          <p:cNvSpPr/>
          <p:nvPr/>
        </p:nvSpPr>
        <p:spPr>
          <a:xfrm>
            <a:off x="1441966" y="2875717"/>
            <a:ext cx="2684383" cy="303371"/>
          </a:xfrm>
          <a:prstGeom prst="rect">
            <a:avLst/>
          </a:prstGeom>
          <a:noFill/>
          <a:ln/>
        </p:spPr>
        <p:txBody>
          <a:bodyPr wrap="none" rtlCol="0" anchor="t"/>
          <a:lstStyle/>
          <a:p>
            <a:pPr indent="0" marL="0">
              <a:lnSpc>
                <a:spcPts val="2390"/>
              </a:lnSpc>
              <a:buNone/>
            </a:pPr>
            <a:r>
              <a:rPr lang="en-US" sz="1912" dirty="0">
                <a:solidFill>
                  <a:srgbClr val="E2E6E9"/>
                </a:solidFill>
                <a:latin typeface="adonis-web" pitchFamily="34" charset="0"/>
                <a:ea typeface="adonis-web" pitchFamily="34" charset="-122"/>
                <a:cs typeface="adonis-web" pitchFamily="34" charset="-120"/>
              </a:rPr>
              <a:t>Unlocking Efficiency Gains</a:t>
            </a:r>
            <a:endParaRPr lang="en-US" sz="1912" dirty="0"/>
          </a:p>
        </p:txBody>
      </p:sp>
      <p:sp>
        <p:nvSpPr>
          <p:cNvPr id="10" name="Text 5"/>
          <p:cNvSpPr/>
          <p:nvPr/>
        </p:nvSpPr>
        <p:spPr>
          <a:xfrm>
            <a:off x="1441966" y="3307199"/>
            <a:ext cx="6954322" cy="683419"/>
          </a:xfrm>
          <a:prstGeom prst="rect">
            <a:avLst/>
          </a:prstGeom>
          <a:noFill/>
          <a:ln/>
        </p:spPr>
        <p:txBody>
          <a:bodyPr wrap="square" rtlCol="0" anchor="t"/>
          <a:lstStyle/>
          <a:p>
            <a:pPr indent="0" marL="0">
              <a:lnSpc>
                <a:spcPts val="2692"/>
              </a:lnSpc>
              <a:buNone/>
            </a:pPr>
            <a:r>
              <a:rPr lang="en-US" sz="1682" dirty="0">
                <a:solidFill>
                  <a:srgbClr val="E2E6E9"/>
                </a:solidFill>
                <a:latin typeface="adonis-web" pitchFamily="34" charset="0"/>
                <a:ea typeface="adonis-web" pitchFamily="34" charset="-122"/>
                <a:cs typeface="adonis-web" pitchFamily="34" charset="-120"/>
              </a:rPr>
              <a:t>By integrating generative AI, banks can streamline operations, reduce costs, and free up resources to focus on strategic initiatives.</a:t>
            </a:r>
            <a:endParaRPr lang="en-US" sz="1682" dirty="0"/>
          </a:p>
        </p:txBody>
      </p:sp>
      <p:sp>
        <p:nvSpPr>
          <p:cNvPr id="11" name="Shape 6"/>
          <p:cNvSpPr/>
          <p:nvPr/>
        </p:nvSpPr>
        <p:spPr>
          <a:xfrm>
            <a:off x="747712" y="4444484"/>
            <a:ext cx="480655" cy="480655"/>
          </a:xfrm>
          <a:prstGeom prst="roundRect">
            <a:avLst>
              <a:gd name="adj" fmla="val 20003"/>
            </a:avLst>
          </a:prstGeom>
          <a:solidFill>
            <a:srgbClr val="003180"/>
          </a:solidFill>
          <a:ln w="7620">
            <a:solidFill>
              <a:srgbClr val="194A99"/>
            </a:solidFill>
            <a:prstDash val="solid"/>
          </a:ln>
        </p:spPr>
      </p:sp>
      <p:sp>
        <p:nvSpPr>
          <p:cNvPr id="12" name="Text 7"/>
          <p:cNvSpPr/>
          <p:nvPr/>
        </p:nvSpPr>
        <p:spPr>
          <a:xfrm>
            <a:off x="908447" y="4539139"/>
            <a:ext cx="159068" cy="291346"/>
          </a:xfrm>
          <a:prstGeom prst="rect">
            <a:avLst/>
          </a:prstGeom>
          <a:noFill/>
          <a:ln/>
        </p:spPr>
        <p:txBody>
          <a:bodyPr wrap="none" rtlCol="0" anchor="t"/>
          <a:lstStyle/>
          <a:p>
            <a:pPr algn="ctr" indent="0" marL="0">
              <a:lnSpc>
                <a:spcPts val="2294"/>
              </a:lnSpc>
              <a:buNone/>
            </a:pPr>
            <a:r>
              <a:rPr lang="en-US" sz="2294" dirty="0">
                <a:solidFill>
                  <a:srgbClr val="E2E6E9"/>
                </a:solidFill>
                <a:latin typeface="adonis-web" pitchFamily="34" charset="0"/>
                <a:ea typeface="adonis-web" pitchFamily="34" charset="-122"/>
                <a:cs typeface="adonis-web" pitchFamily="34" charset="-120"/>
              </a:rPr>
              <a:t>2</a:t>
            </a:r>
            <a:endParaRPr lang="en-US" sz="2294" dirty="0"/>
          </a:p>
        </p:txBody>
      </p:sp>
      <p:sp>
        <p:nvSpPr>
          <p:cNvPr id="13" name="Text 8"/>
          <p:cNvSpPr/>
          <p:nvPr/>
        </p:nvSpPr>
        <p:spPr>
          <a:xfrm>
            <a:off x="1441966" y="4444484"/>
            <a:ext cx="3282791" cy="303371"/>
          </a:xfrm>
          <a:prstGeom prst="rect">
            <a:avLst/>
          </a:prstGeom>
          <a:noFill/>
          <a:ln/>
        </p:spPr>
        <p:txBody>
          <a:bodyPr wrap="none" rtlCol="0" anchor="t"/>
          <a:lstStyle/>
          <a:p>
            <a:pPr indent="0" marL="0">
              <a:lnSpc>
                <a:spcPts val="2390"/>
              </a:lnSpc>
              <a:buNone/>
            </a:pPr>
            <a:r>
              <a:rPr lang="en-US" sz="1912" dirty="0">
                <a:solidFill>
                  <a:srgbClr val="E2E6E9"/>
                </a:solidFill>
                <a:latin typeface="adonis-web" pitchFamily="34" charset="0"/>
                <a:ea typeface="adonis-web" pitchFamily="34" charset="-122"/>
                <a:cs typeface="adonis-web" pitchFamily="34" charset="-120"/>
              </a:rPr>
              <a:t>Enhancing Customer Experience</a:t>
            </a:r>
            <a:endParaRPr lang="en-US" sz="1912" dirty="0"/>
          </a:p>
        </p:txBody>
      </p:sp>
      <p:sp>
        <p:nvSpPr>
          <p:cNvPr id="14" name="Text 9"/>
          <p:cNvSpPr/>
          <p:nvPr/>
        </p:nvSpPr>
        <p:spPr>
          <a:xfrm>
            <a:off x="1441966" y="4875967"/>
            <a:ext cx="6954322" cy="683419"/>
          </a:xfrm>
          <a:prstGeom prst="rect">
            <a:avLst/>
          </a:prstGeom>
          <a:noFill/>
          <a:ln/>
        </p:spPr>
        <p:txBody>
          <a:bodyPr wrap="square" rtlCol="0" anchor="t"/>
          <a:lstStyle/>
          <a:p>
            <a:pPr indent="0" marL="0">
              <a:lnSpc>
                <a:spcPts val="2692"/>
              </a:lnSpc>
              <a:buNone/>
            </a:pPr>
            <a:r>
              <a:rPr lang="en-US" sz="1682" dirty="0">
                <a:solidFill>
                  <a:srgbClr val="E2E6E9"/>
                </a:solidFill>
                <a:latin typeface="adonis-web" pitchFamily="34" charset="0"/>
                <a:ea typeface="adonis-web" pitchFamily="34" charset="-122"/>
                <a:cs typeface="adonis-web" pitchFamily="34" charset="-120"/>
              </a:rPr>
              <a:t>Generative AI enables banks to provide faster, more personalized, and more accurate services, improving customer satisfaction and loyalty.</a:t>
            </a:r>
            <a:endParaRPr lang="en-US" sz="1682" dirty="0"/>
          </a:p>
        </p:txBody>
      </p:sp>
      <p:sp>
        <p:nvSpPr>
          <p:cNvPr id="15" name="Shape 10"/>
          <p:cNvSpPr/>
          <p:nvPr/>
        </p:nvSpPr>
        <p:spPr>
          <a:xfrm>
            <a:off x="747712" y="6013252"/>
            <a:ext cx="480655" cy="480655"/>
          </a:xfrm>
          <a:prstGeom prst="roundRect">
            <a:avLst>
              <a:gd name="adj" fmla="val 20003"/>
            </a:avLst>
          </a:prstGeom>
          <a:solidFill>
            <a:srgbClr val="003180"/>
          </a:solidFill>
          <a:ln w="7620">
            <a:solidFill>
              <a:srgbClr val="194A99"/>
            </a:solidFill>
            <a:prstDash val="solid"/>
          </a:ln>
        </p:spPr>
      </p:sp>
      <p:sp>
        <p:nvSpPr>
          <p:cNvPr id="16" name="Text 11"/>
          <p:cNvSpPr/>
          <p:nvPr/>
        </p:nvSpPr>
        <p:spPr>
          <a:xfrm>
            <a:off x="908447" y="6107906"/>
            <a:ext cx="159068" cy="291346"/>
          </a:xfrm>
          <a:prstGeom prst="rect">
            <a:avLst/>
          </a:prstGeom>
          <a:noFill/>
          <a:ln/>
        </p:spPr>
        <p:txBody>
          <a:bodyPr wrap="none" rtlCol="0" anchor="t"/>
          <a:lstStyle/>
          <a:p>
            <a:pPr algn="ctr" indent="0" marL="0">
              <a:lnSpc>
                <a:spcPts val="2294"/>
              </a:lnSpc>
              <a:buNone/>
            </a:pPr>
            <a:r>
              <a:rPr lang="en-US" sz="2294" dirty="0">
                <a:solidFill>
                  <a:srgbClr val="E2E6E9"/>
                </a:solidFill>
                <a:latin typeface="adonis-web" pitchFamily="34" charset="0"/>
                <a:ea typeface="adonis-web" pitchFamily="34" charset="-122"/>
                <a:cs typeface="adonis-web" pitchFamily="34" charset="-120"/>
              </a:rPr>
              <a:t>3</a:t>
            </a:r>
            <a:endParaRPr lang="en-US" sz="2294" dirty="0"/>
          </a:p>
        </p:txBody>
      </p:sp>
      <p:sp>
        <p:nvSpPr>
          <p:cNvPr id="17" name="Text 12"/>
          <p:cNvSpPr/>
          <p:nvPr/>
        </p:nvSpPr>
        <p:spPr>
          <a:xfrm>
            <a:off x="1441966" y="6013252"/>
            <a:ext cx="2427803" cy="303371"/>
          </a:xfrm>
          <a:prstGeom prst="rect">
            <a:avLst/>
          </a:prstGeom>
          <a:noFill/>
          <a:ln/>
        </p:spPr>
        <p:txBody>
          <a:bodyPr wrap="none" rtlCol="0" anchor="t"/>
          <a:lstStyle/>
          <a:p>
            <a:pPr indent="0" marL="0">
              <a:lnSpc>
                <a:spcPts val="2390"/>
              </a:lnSpc>
              <a:buNone/>
            </a:pPr>
            <a:r>
              <a:rPr lang="en-US" sz="1912" dirty="0">
                <a:solidFill>
                  <a:srgbClr val="E2E6E9"/>
                </a:solidFill>
                <a:latin typeface="adonis-web" pitchFamily="34" charset="0"/>
                <a:ea typeface="adonis-web" pitchFamily="34" charset="-122"/>
                <a:cs typeface="adonis-web" pitchFamily="34" charset="-120"/>
              </a:rPr>
              <a:t>Securing the Future</a:t>
            </a:r>
            <a:endParaRPr lang="en-US" sz="1912" dirty="0"/>
          </a:p>
        </p:txBody>
      </p:sp>
      <p:sp>
        <p:nvSpPr>
          <p:cNvPr id="18" name="Text 13"/>
          <p:cNvSpPr/>
          <p:nvPr/>
        </p:nvSpPr>
        <p:spPr>
          <a:xfrm>
            <a:off x="1441966" y="6444734"/>
            <a:ext cx="6954322" cy="683419"/>
          </a:xfrm>
          <a:prstGeom prst="rect">
            <a:avLst/>
          </a:prstGeom>
          <a:noFill/>
          <a:ln/>
        </p:spPr>
        <p:txBody>
          <a:bodyPr wrap="square" rtlCol="0" anchor="t"/>
          <a:lstStyle/>
          <a:p>
            <a:pPr indent="0" marL="0">
              <a:lnSpc>
                <a:spcPts val="2692"/>
              </a:lnSpc>
              <a:buNone/>
            </a:pPr>
            <a:r>
              <a:rPr lang="en-US" sz="1682" dirty="0">
                <a:solidFill>
                  <a:srgbClr val="E2E6E9"/>
                </a:solidFill>
                <a:latin typeface="adonis-web" pitchFamily="34" charset="0"/>
                <a:ea typeface="adonis-web" pitchFamily="34" charset="-122"/>
                <a:cs typeface="adonis-web" pitchFamily="34" charset="-120"/>
              </a:rPr>
              <a:t>Embracing generative AI technology positions banks to stay ahead of the curve, ensuring compliance and safeguarding data in the digital age.</a:t>
            </a:r>
            <a:endParaRPr lang="en-US" sz="1682" dirty="0"/>
          </a:p>
        </p:txBody>
      </p:sp>
      <p:pic>
        <p:nvPicPr>
          <p:cNvPr id="1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2024-07-02T14:19:09Z</dcterms:created>
  <dcterms:modified xsi:type="dcterms:W3CDTF">2024-07-02T14:19:09Z</dcterms:modified>
</cp:coreProperties>
</file>